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13" r:id="rId2"/>
    <p:sldId id="328" r:id="rId3"/>
    <p:sldId id="316" r:id="rId4"/>
    <p:sldId id="320" r:id="rId5"/>
    <p:sldId id="291" r:id="rId6"/>
    <p:sldId id="329" r:id="rId7"/>
    <p:sldId id="293" r:id="rId8"/>
    <p:sldId id="294" r:id="rId9"/>
    <p:sldId id="307" r:id="rId10"/>
    <p:sldId id="308" r:id="rId11"/>
    <p:sldId id="296" r:id="rId12"/>
    <p:sldId id="325" r:id="rId13"/>
    <p:sldId id="326" r:id="rId14"/>
    <p:sldId id="327" r:id="rId15"/>
    <p:sldId id="321" r:id="rId16"/>
    <p:sldId id="304" r:id="rId17"/>
    <p:sldId id="295" r:id="rId18"/>
    <p:sldId id="322" r:id="rId19"/>
  </p:sldIdLst>
  <p:sldSz cx="9144000" cy="6858000" type="screen4x3"/>
  <p:notesSz cx="7099300" cy="10234613"/>
  <p:custShowLst>
    <p:custShow name="Egyéni diasor 1" id="0">
      <p:sldLst/>
    </p:custShow>
  </p:custShowLst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B2B2B2"/>
    <a:srgbClr val="CC33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113" d="100"/>
          <a:sy n="113" d="100"/>
        </p:scale>
        <p:origin x="159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unkaf&#252;ze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Munka1!$C$5</c:f>
              <c:strCache>
                <c:ptCount val="1"/>
                <c:pt idx="0">
                  <c:v>v [m/s]</c:v>
                </c:pt>
              </c:strCache>
            </c:strRef>
          </c:tx>
          <c:cat>
            <c:numRef>
              <c:f>Munka1!$B$6:$B$10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50</c:v>
                </c:pt>
                <c:pt idx="4">
                  <c:v>100</c:v>
                </c:pt>
              </c:numCache>
            </c:numRef>
          </c:cat>
          <c:val>
            <c:numRef>
              <c:f>Munka1!$C$6:$C$10</c:f>
              <c:numCache>
                <c:formatCode>General</c:formatCode>
                <c:ptCount val="5"/>
                <c:pt idx="0">
                  <c:v>9.8000000000000007</c:v>
                </c:pt>
                <c:pt idx="1">
                  <c:v>8</c:v>
                </c:pt>
                <c:pt idx="2">
                  <c:v>6.5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88-40B7-9068-92DB762C5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2120192"/>
        <c:axId val="1652120736"/>
      </c:lineChart>
      <c:catAx>
        <c:axId val="1652120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52120736"/>
        <c:crosses val="autoZero"/>
        <c:auto val="1"/>
        <c:lblAlgn val="ctr"/>
        <c:lblOffset val="100"/>
        <c:noMultiLvlLbl val="0"/>
      </c:catAx>
      <c:valAx>
        <c:axId val="1652120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521201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hu-HU" sz="1400"/>
              <a:t>Sebesség a szabadsugár  középvonalán</a:t>
            </a:r>
            <a:endParaRPr lang="en-US" sz="1400"/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Munka1!$C$5</c:f>
              <c:strCache>
                <c:ptCount val="1"/>
                <c:pt idx="0">
                  <c:v>v [m/s]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plus"/>
            <c:size val="7"/>
            <c:spPr>
              <a:noFill/>
              <a:ln w="19050">
                <a:solidFill>
                  <a:schemeClr val="tx1"/>
                </a:solidFill>
              </a:ln>
            </c:spPr>
          </c:marker>
          <c:xVal>
            <c:numRef>
              <c:f>Munka1!$B$6:$B$10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50</c:v>
                </c:pt>
                <c:pt idx="4">
                  <c:v>100</c:v>
                </c:pt>
              </c:numCache>
            </c:numRef>
          </c:xVal>
          <c:yVal>
            <c:numRef>
              <c:f>Munka1!$C$6:$C$10</c:f>
              <c:numCache>
                <c:formatCode>General</c:formatCode>
                <c:ptCount val="5"/>
                <c:pt idx="0">
                  <c:v>9.8000000000000007</c:v>
                </c:pt>
                <c:pt idx="1">
                  <c:v>8</c:v>
                </c:pt>
                <c:pt idx="2">
                  <c:v>6.5</c:v>
                </c:pt>
                <c:pt idx="3">
                  <c:v>5</c:v>
                </c:pt>
                <c:pt idx="4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5F1-4858-8DC2-3C6A6F9C1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2127808"/>
        <c:axId val="1652129440"/>
      </c:scatterChart>
      <c:valAx>
        <c:axId val="165212780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Távolság [mm]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2129440"/>
        <c:crosses val="autoZero"/>
        <c:crossBetween val="midCat"/>
      </c:valAx>
      <c:valAx>
        <c:axId val="16521294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 baseline="0"/>
                  <a:t>v [m/s]</a:t>
                </a:r>
                <a:endParaRPr lang="hu-HU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2127808"/>
        <c:crosses val="autoZero"/>
        <c:crossBetween val="midCat"/>
      </c:valAx>
      <c:spPr>
        <a:ln w="19050"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91D11BF-D9F3-4A21-B922-281FEC791917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59884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Mintaszöveg szerkesztése</a:t>
            </a:r>
          </a:p>
          <a:p>
            <a:pPr lvl="1"/>
            <a:r>
              <a:rPr lang="en-US" noProof="0"/>
              <a:t>Második szint</a:t>
            </a:r>
          </a:p>
          <a:p>
            <a:pPr lvl="2"/>
            <a:r>
              <a:rPr lang="en-US" noProof="0"/>
              <a:t>Harmadik szint</a:t>
            </a:r>
          </a:p>
          <a:p>
            <a:pPr lvl="3"/>
            <a:r>
              <a:rPr lang="en-US" noProof="0"/>
              <a:t>Negyedik szint</a:t>
            </a:r>
          </a:p>
          <a:p>
            <a:pPr lvl="4"/>
            <a:r>
              <a:rPr lang="en-US" noProof="0"/>
              <a:t>Ötödik szint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0914BA-3918-4E7B-A9BA-B702B2168208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1518752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7FABC9-2CD3-4914-AA33-56E1591FEE7A}" type="slidenum">
              <a:rPr lang="en-US" altLang="hu-H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hu-HU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altLang="hu-HU">
                <a:latin typeface="Arial" panose="020B0604020202020204" pitchFamily="34" charset="0"/>
              </a:rPr>
              <a:t>Le kell cserélni a neveket</a:t>
            </a:r>
          </a:p>
          <a:p>
            <a:pPr eaLnBrk="1" hangingPunct="1"/>
            <a:r>
              <a:rPr lang="hu-HU" altLang="hu-HU">
                <a:latin typeface="Arial" panose="020B0604020202020204" pitchFamily="34" charset="0"/>
              </a:rPr>
              <a:t>Kármán Tódór Szélcsatorna Laboratórium</a:t>
            </a:r>
          </a:p>
          <a:p>
            <a:pPr eaLnBrk="1" hangingPunct="1"/>
            <a:r>
              <a:rPr lang="hu-HU" altLang="hu-HU">
                <a:latin typeface="Arial" panose="020B0604020202020204" pitchFamily="34" charset="0"/>
              </a:rPr>
              <a:t>Tabló 1936-38</a:t>
            </a:r>
            <a:endParaRPr lang="en-US" altLang="hu-HU">
              <a:latin typeface="Arial" panose="020B0604020202020204" pitchFamily="34" charset="0"/>
            </a:endParaRPr>
          </a:p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46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D398D7-D493-4425-BA8C-FF39431B2575}" type="slidenum">
              <a:rPr lang="en-US" altLang="hu-HU" smtClean="0"/>
              <a:pPr>
                <a:spcBef>
                  <a:spcPct val="0"/>
                </a:spcBef>
              </a:pPr>
              <a:t>2</a:t>
            </a:fld>
            <a:endParaRPr lang="en-US" altLang="hu-HU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altLang="hu-HU">
                <a:latin typeface="Arial" panose="020B0604020202020204" pitchFamily="34" charset="0"/>
              </a:rPr>
              <a:t>Szakoszály, Gulyás Bandi</a:t>
            </a:r>
          </a:p>
          <a:p>
            <a:pPr eaLnBrk="1" hangingPunct="1"/>
            <a:r>
              <a:rPr lang="hu-HU" altLang="hu-HU">
                <a:latin typeface="Arial" panose="020B0604020202020204" pitchFamily="34" charset="0"/>
              </a:rPr>
              <a:t>Kutatók éjszakája, minden szept, utolsó pénteke 2014. szept. 26.</a:t>
            </a:r>
            <a:br>
              <a:rPr lang="hu-HU" altLang="hu-HU">
                <a:latin typeface="Arial" panose="020B0604020202020204" pitchFamily="34" charset="0"/>
              </a:rPr>
            </a:br>
            <a:r>
              <a:rPr lang="hu-HU" altLang="hu-HU">
                <a:latin typeface="Arial" panose="020B0604020202020204" pitchFamily="34" charset="0"/>
              </a:rPr>
              <a:t>Szécsatornák,  2,6m, függöleges, határréteg szécsatorna, Feketeró 2.0</a:t>
            </a:r>
          </a:p>
          <a:p>
            <a:pPr eaLnBrk="1" hangingPunct="1"/>
            <a:r>
              <a:rPr lang="hu-HU" altLang="hu-HU">
                <a:latin typeface="Arial" panose="020B0604020202020204" pitchFamily="34" charset="0"/>
              </a:rPr>
              <a:t>2 csapat: méréses és numerikus szimuláció. </a:t>
            </a:r>
          </a:p>
          <a:p>
            <a:pPr eaLnBrk="1" hangingPunct="1"/>
            <a:r>
              <a:rPr lang="hu-HU" altLang="hu-HU">
                <a:latin typeface="Arial" panose="020B0604020202020204" pitchFamily="34" charset="0"/>
              </a:rPr>
              <a:t>Klaszter, 80 mag egy klimatizált térben, </a:t>
            </a:r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865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2A48DC-04BF-409C-A9AF-9CEBE67D638D}" type="slidenum">
              <a:rPr lang="en-US" altLang="hu-HU" smtClean="0"/>
              <a:pPr>
                <a:spcBef>
                  <a:spcPct val="0"/>
                </a:spcBef>
              </a:pPr>
              <a:t>3</a:t>
            </a:fld>
            <a:endParaRPr lang="en-US" altLang="hu-HU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29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2A48DC-04BF-409C-A9AF-9CEBE67D638D}" type="slidenum">
              <a:rPr lang="en-US" altLang="hu-HU" smtClean="0"/>
              <a:pPr>
                <a:spcBef>
                  <a:spcPct val="0"/>
                </a:spcBef>
              </a:pPr>
              <a:t>4</a:t>
            </a:fld>
            <a:endParaRPr lang="en-US" altLang="hu-HU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596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97FD4C-9A49-4965-9857-D2E294BDA85C}" type="slidenum">
              <a:rPr lang="en-US" altLang="hu-HU" smtClean="0"/>
              <a:pPr>
                <a:spcBef>
                  <a:spcPct val="0"/>
                </a:spcBef>
              </a:pPr>
              <a:t>5</a:t>
            </a:fld>
            <a:endParaRPr lang="en-US" altLang="hu-HU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324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97FD4C-9A49-4965-9857-D2E294BDA85C}" type="slidenum">
              <a:rPr lang="en-US" altLang="hu-HU" smtClean="0"/>
              <a:pPr>
                <a:spcBef>
                  <a:spcPct val="0"/>
                </a:spcBef>
              </a:pPr>
              <a:t>6</a:t>
            </a:fld>
            <a:endParaRPr lang="en-US" altLang="hu-HU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456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7060AF-B738-4BB7-83D1-095A1A96367C}" type="slidenum">
              <a:rPr lang="en-US" altLang="hu-HU" smtClean="0"/>
              <a:pPr>
                <a:spcBef>
                  <a:spcPct val="0"/>
                </a:spcBef>
              </a:pPr>
              <a:t>7</a:t>
            </a:fld>
            <a:endParaRPr lang="en-US" altLang="hu-HU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919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3757FE-9855-4DF4-AFBE-706157ADD15E}" type="slidenum">
              <a:rPr lang="en-US" altLang="hu-HU" smtClean="0"/>
              <a:pPr>
                <a:spcBef>
                  <a:spcPct val="0"/>
                </a:spcBef>
              </a:pPr>
              <a:t>8</a:t>
            </a:fld>
            <a:endParaRPr lang="en-US" altLang="hu-HU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220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E5BAE4-8EC3-46B1-969D-970FF270B283}" type="slidenum">
              <a:rPr lang="en-US" altLang="hu-HU" smtClean="0"/>
              <a:pPr>
                <a:spcBef>
                  <a:spcPct val="0"/>
                </a:spcBef>
              </a:pPr>
              <a:t>9</a:t>
            </a:fld>
            <a:endParaRPr lang="en-US" altLang="hu-HU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31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1D4C2D-31B4-4810-86AC-FFAEDE01E8BC}" type="slidenum">
              <a:rPr lang="en-US" altLang="hu-HU" smtClean="0"/>
              <a:pPr>
                <a:spcBef>
                  <a:spcPct val="0"/>
                </a:spcBef>
              </a:pPr>
              <a:t>10</a:t>
            </a:fld>
            <a:endParaRPr lang="en-US" altLang="hu-HU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55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945D59-DFE9-42D1-A76D-9C4BD929B696}" type="slidenum">
              <a:rPr lang="en-US" altLang="hu-HU" smtClean="0"/>
              <a:pPr>
                <a:spcBef>
                  <a:spcPct val="0"/>
                </a:spcBef>
              </a:pPr>
              <a:t>11</a:t>
            </a:fld>
            <a:endParaRPr lang="en-US" altLang="hu-HU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826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945D59-DFE9-42D1-A76D-9C4BD929B696}" type="slidenum">
              <a:rPr lang="en-US" altLang="hu-HU" smtClean="0"/>
              <a:pPr>
                <a:spcBef>
                  <a:spcPct val="0"/>
                </a:spcBef>
              </a:pPr>
              <a:t>15</a:t>
            </a:fld>
            <a:endParaRPr lang="en-US" altLang="hu-HU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127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B36D68-D64C-445C-B1CE-00482ECEB5ED}" type="slidenum">
              <a:rPr lang="en-US" altLang="hu-HU" smtClean="0"/>
              <a:pPr>
                <a:spcBef>
                  <a:spcPct val="0"/>
                </a:spcBef>
              </a:pPr>
              <a:t>16</a:t>
            </a:fld>
            <a:endParaRPr lang="en-US" altLang="hu-HU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662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002F4D-4229-4395-947D-C9F685BC1F10}" type="slidenum">
              <a:rPr lang="en-US" altLang="hu-HU" smtClean="0"/>
              <a:pPr>
                <a:spcBef>
                  <a:spcPct val="0"/>
                </a:spcBef>
              </a:pPr>
              <a:t>17</a:t>
            </a:fld>
            <a:endParaRPr lang="en-US" altLang="hu-HU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8432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002F4D-4229-4395-947D-C9F685BC1F10}" type="slidenum">
              <a:rPr lang="en-US" altLang="hu-HU" smtClean="0"/>
              <a:pPr>
                <a:spcBef>
                  <a:spcPct val="0"/>
                </a:spcBef>
              </a:pPr>
              <a:t>18</a:t>
            </a:fld>
            <a:endParaRPr lang="en-US" altLang="hu-HU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396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07898-B7E9-48D2-BC04-4C9607D0716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606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37326-A2D8-4E64-A786-5436FF406A8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6612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2B1C5-6E5E-4500-A2B2-66111435E3C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05337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75DCD-C3EE-4F3E-BE56-F4182D37769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010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F60F8-EEDA-439C-8F02-2D5D44B19C3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233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731A6-3C75-471F-B0FE-45C527C0620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5576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D6CDB-A42A-4225-90D5-0700E71C1A8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8504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CF81E-6236-464B-99E2-DF5DB336426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4949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D6AEA-C4E4-4CA4-8182-A6422E44E3B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96992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662CA-C84E-43B2-8C13-985AC524EA4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4694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34747-08CD-4298-9000-93A2F7C1A6B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97794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A471D-A3C7-48CD-8818-AB13AD77CBC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6682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45430B8-004B-44C5-B1C6-B8403002AF7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istok@ara.bme.hu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hyperlink" Target="http://www.ara.bme.hu/lab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ara.bme.hu/lab" TargetMode="Externa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ara.bme.hu/lab" TargetMode="Externa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ara.bme.hu/lab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ara.bme.hu/lab/" TargetMode="External"/><Relationship Id="rId5" Type="http://schemas.openxmlformats.org/officeDocument/2006/relationships/hyperlink" Target="https://edu.gpk.bme.hu/" TargetMode="Externa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ara.bme.hu/oktatas/tantargy/NEPTUN/BSc_LABOR/MAGYAR/ARA_BSc_jkv_kovetelmenyek.pdf" TargetMode="Externa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476375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rgbClr val="21157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u-HU" sz="1800" b="0">
              <a:solidFill>
                <a:srgbClr val="211579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179388" y="260350"/>
            <a:ext cx="2376487" cy="2447925"/>
            <a:chOff x="113" y="119"/>
            <a:chExt cx="1497" cy="1542"/>
          </a:xfrm>
        </p:grpSpPr>
        <p:sp>
          <p:nvSpPr>
            <p:cNvPr id="4107" name="Rectangle 5"/>
            <p:cNvSpPr>
              <a:spLocks noChangeArrowheads="1"/>
            </p:cNvSpPr>
            <p:nvPr/>
          </p:nvSpPr>
          <p:spPr bwMode="auto">
            <a:xfrm>
              <a:off x="113" y="119"/>
              <a:ext cx="862" cy="1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000000"/>
                </a:solidFill>
              </a:endParaRPr>
            </a:p>
          </p:txBody>
        </p:sp>
        <p:pic>
          <p:nvPicPr>
            <p:cNvPr id="4108" name="Picture 6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164"/>
              <a:ext cx="1458" cy="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2859088" y="611188"/>
            <a:ext cx="5616575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u-HU" sz="4000" dirty="0">
                <a:solidFill>
                  <a:srgbClr val="211579"/>
                </a:solidFill>
                <a:latin typeface="Bookman Old Style" panose="02050604050505020204" pitchFamily="18" charset="0"/>
              </a:rPr>
              <a:t> </a:t>
            </a:r>
            <a:r>
              <a:rPr lang="hu-HU" altLang="hu-HU" sz="3600" dirty="0">
                <a:solidFill>
                  <a:srgbClr val="211579"/>
                </a:solidFill>
                <a:latin typeface="Bookman Old Style" panose="02050604050505020204" pitchFamily="18" charset="0"/>
              </a:rPr>
              <a:t>Áramlástan Tanszék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dirty="0">
                <a:solidFill>
                  <a:srgbClr val="211579"/>
                </a:solidFill>
                <a:latin typeface="Bookman Old Style" panose="02050604050505020204" pitchFamily="18" charset="0"/>
              </a:rPr>
              <a:t>www.ara.bme.hu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2400" dirty="0">
              <a:solidFill>
                <a:srgbClr val="211579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800" dirty="0">
                <a:solidFill>
                  <a:srgbClr val="211579"/>
                </a:solidFill>
                <a:latin typeface="Bookman Old Style" panose="02050604050505020204" pitchFamily="18" charset="0"/>
              </a:rPr>
              <a:t>Mérés előkészítő óra I.</a:t>
            </a:r>
            <a:endParaRPr lang="en-US" altLang="hu-HU" sz="2800" dirty="0">
              <a:solidFill>
                <a:srgbClr val="21157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149603" y="5634374"/>
            <a:ext cx="114486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3000" dirty="0">
                <a:solidFill>
                  <a:srgbClr val="FFFFFF"/>
                </a:solidFill>
              </a:rPr>
              <a:t>2024.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3000" dirty="0">
                <a:solidFill>
                  <a:srgbClr val="FFFFFF"/>
                </a:solidFill>
              </a:rPr>
              <a:t>ősz</a:t>
            </a:r>
          </a:p>
        </p:txBody>
      </p:sp>
      <p:pic>
        <p:nvPicPr>
          <p:cNvPr id="4103" name="Picture 2" descr="N:\Documents\PROJEKTEK\2007_05-_WILO\ANIMATIONS\report_3\BMEkicsi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2852738"/>
            <a:ext cx="2405062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églalap 2"/>
          <p:cNvSpPr/>
          <p:nvPr/>
        </p:nvSpPr>
        <p:spPr>
          <a:xfrm>
            <a:off x="2087563" y="6492875"/>
            <a:ext cx="6640512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hu-HU" sz="1400" dirty="0">
                <a:solidFill>
                  <a:srgbClr val="211579"/>
                </a:solidFill>
                <a:latin typeface="Bookman Old Style" pitchFamily="18" charset="0"/>
                <a:ea typeface="+mj-ea"/>
                <a:cs typeface="+mj-cs"/>
              </a:rPr>
              <a:t>Áramlástan Tanszék H-1111 Bertalan Lajos u. 4-6. „AE” épület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257425" y="5240338"/>
            <a:ext cx="687546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hu-HU" altLang="hu-HU" sz="2000" b="0" kern="0" dirty="0">
                <a:solidFill>
                  <a:srgbClr val="211579"/>
                </a:solidFill>
                <a:latin typeface="Bookman Old Style" panose="02050604050505020204" pitchFamily="18" charset="0"/>
              </a:rPr>
              <a:t>A mérési adminisztráció felelőse:</a:t>
            </a:r>
            <a:br>
              <a:rPr lang="hu-HU" altLang="hu-HU" sz="2000" b="0" kern="0" dirty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r>
              <a:rPr lang="hu-HU" altLang="hu-HU" sz="2000" b="0" kern="0" dirty="0">
                <a:solidFill>
                  <a:srgbClr val="211579"/>
                </a:solidFill>
                <a:latin typeface="Bookman Old Style" panose="02050604050505020204" pitchFamily="18" charset="0"/>
              </a:rPr>
              <a:t>Dr. Istók Balázs </a:t>
            </a:r>
            <a:r>
              <a:rPr lang="hu-HU" altLang="hu-HU" sz="2000" b="0" kern="0" dirty="0">
                <a:solidFill>
                  <a:srgbClr val="211579"/>
                </a:solidFill>
                <a:latin typeface="Bookman Old Style" panose="02050604050505020204" pitchFamily="18" charset="0"/>
                <a:hlinkClick r:id="rId6"/>
              </a:rPr>
              <a:t>istok.balazs@gpk.bme.hu</a:t>
            </a:r>
            <a:br>
              <a:rPr lang="hu-HU" altLang="hu-HU" sz="2000" kern="0" dirty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endParaRPr lang="en-US" altLang="hu-HU" sz="2400" kern="0" dirty="0">
              <a:solidFill>
                <a:srgbClr val="211579"/>
              </a:solidFill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257425" y="2909888"/>
            <a:ext cx="687546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br>
              <a:rPr lang="hu-HU" altLang="hu-HU" sz="2000" kern="0" dirty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br>
              <a:rPr lang="hu-HU" altLang="hu-HU" sz="2000" kern="0" dirty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endParaRPr lang="en-US" altLang="hu-HU" sz="2400" kern="0" dirty="0">
              <a:solidFill>
                <a:srgbClr val="211579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20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820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8202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 dirty="0">
                <a:solidFill>
                  <a:srgbClr val="211579"/>
                </a:solidFill>
              </a:rPr>
              <a:t> </a:t>
            </a:r>
            <a:fld id="{77633C4D-372C-48B8-8171-287B21B067DF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r>
              <a:rPr lang="hu-HU" altLang="hu-HU" sz="1000" dirty="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8196" name="Rectangle 9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8197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Munkavédelmi oktatás + GDPR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4" y="1846051"/>
            <a:ext cx="3204356" cy="4609165"/>
          </a:xfrm>
          <a:prstGeom prst="rect">
            <a:avLst/>
          </a:prstGeom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935038" y="764704"/>
            <a:ext cx="81724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1pPr>
            <a:lvl2pPr marL="8001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9pPr>
          </a:lstStyle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Elérhető a </a:t>
            </a:r>
            <a:r>
              <a:rPr lang="hu-HU" dirty="0" err="1">
                <a:solidFill>
                  <a:schemeClr val="accent2"/>
                </a:solidFill>
                <a:latin typeface="+mn-lt"/>
              </a:rPr>
              <a:t>moodle</a:t>
            </a:r>
            <a:r>
              <a:rPr lang="hu-HU" dirty="0">
                <a:solidFill>
                  <a:schemeClr val="accent2"/>
                </a:solidFill>
                <a:latin typeface="+mn-lt"/>
              </a:rPr>
              <a:t> rendszerben</a:t>
            </a:r>
          </a:p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hu-HU" b="0" dirty="0">
                <a:solidFill>
                  <a:schemeClr val="accent2"/>
                </a:solidFill>
                <a:latin typeface="+mn-lt"/>
              </a:rPr>
              <a:t>	Labor teljesítésének feltétele</a:t>
            </a:r>
          </a:p>
        </p:txBody>
      </p:sp>
    </p:spTree>
    <p:extLst>
      <p:ext uri="{BB962C8B-B14F-4D97-AF65-F5344CB8AC3E}">
        <p14:creationId xmlns:p14="http://schemas.microsoft.com/office/powerpoint/2010/main" val="412982902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025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025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1025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1E4D8CF3-ADC0-4129-B26B-9D3D78CA476C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0245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Általános ismertetés</a:t>
            </a:r>
          </a:p>
        </p:txBody>
      </p:sp>
      <p:sp>
        <p:nvSpPr>
          <p:cNvPr id="10246" name="Line 12"/>
          <p:cNvSpPr>
            <a:spLocks noChangeShapeType="1"/>
          </p:cNvSpPr>
          <p:nvPr/>
        </p:nvSpPr>
        <p:spPr bwMode="auto">
          <a:xfrm flipV="1">
            <a:off x="971551" y="463550"/>
            <a:ext cx="2844366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auto">
          <a:xfrm>
            <a:off x="792163" y="1162996"/>
            <a:ext cx="817245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1pPr>
            <a:lvl2pPr marL="8001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9pPr>
          </a:lstStyle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Menetrend: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 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8. hét: 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Általános információk, mérőeszközök, mérési módszerek 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9. hét: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 „A” méréselőkészítő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10. hét: 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„A” mérés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11. hét: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 „B” méréselőkészítő 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12. hét: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 „B” mérés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13. hét: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 „A” mérés prezentáció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14. hét: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 „B” mérés prezentáció</a:t>
            </a: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8099871" y="4706095"/>
            <a:ext cx="936625" cy="366712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bg1"/>
                </a:solidFill>
                <a:latin typeface="Huni_Quorum Medium BT" panose="020E0603030505020404" pitchFamily="34" charset="-18"/>
              </a:rPr>
              <a:t>2015</a:t>
            </a:r>
          </a:p>
        </p:txBody>
      </p:sp>
      <p:pic>
        <p:nvPicPr>
          <p:cNvPr id="21" name="Kép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564" y="5152261"/>
            <a:ext cx="1446900" cy="1445091"/>
          </a:xfrm>
          <a:prstGeom prst="rect">
            <a:avLst/>
          </a:prstGeom>
        </p:spPr>
      </p:pic>
      <p:pic>
        <p:nvPicPr>
          <p:cNvPr id="22" name="Kép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121" y="4725144"/>
            <a:ext cx="1440160" cy="2035759"/>
          </a:xfrm>
          <a:prstGeom prst="rect">
            <a:avLst/>
          </a:prstGeom>
        </p:spPr>
      </p:pic>
      <p:sp>
        <p:nvSpPr>
          <p:cNvPr id="23" name="Szövegdoboz 22"/>
          <p:cNvSpPr txBox="1"/>
          <p:nvPr/>
        </p:nvSpPr>
        <p:spPr>
          <a:xfrm>
            <a:off x="2123728" y="5445224"/>
            <a:ext cx="31390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hu-HU" sz="1400" dirty="0">
                <a:solidFill>
                  <a:schemeClr val="bg1"/>
                </a:solidFill>
              </a:rPr>
              <a:t>Aktuális, 5. kiadás</a:t>
            </a:r>
          </a:p>
          <a:p>
            <a:pPr algn="r"/>
            <a:r>
              <a:rPr lang="hu-HU" sz="1400" dirty="0">
                <a:solidFill>
                  <a:schemeClr val="bg1"/>
                </a:solidFill>
              </a:rPr>
              <a:t>Műegyetemi könyvesboltban kapható</a:t>
            </a:r>
          </a:p>
          <a:p>
            <a:pPr algn="r"/>
            <a:r>
              <a:rPr lang="hu-HU" sz="1400" dirty="0">
                <a:solidFill>
                  <a:schemeClr val="bg1"/>
                </a:solidFill>
              </a:rPr>
              <a:t>(E épület aula)</a:t>
            </a:r>
          </a:p>
        </p:txBody>
      </p:sp>
      <p:sp>
        <p:nvSpPr>
          <p:cNvPr id="24" name="Háromszög 23"/>
          <p:cNvSpPr/>
          <p:nvPr/>
        </p:nvSpPr>
        <p:spPr bwMode="auto">
          <a:xfrm rot="5400000">
            <a:off x="5083205" y="5701660"/>
            <a:ext cx="712347" cy="225791"/>
          </a:xfrm>
          <a:prstGeom prst="triangle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025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025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1025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1E4D8CF3-ADC0-4129-B26B-9D3D78CA476C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0245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Általános ismertetés</a:t>
            </a:r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auto">
          <a:xfrm>
            <a:off x="935038" y="688587"/>
            <a:ext cx="8172450" cy="577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1pPr>
            <a:lvl2pPr marL="8001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9pPr>
          </a:lstStyle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hu-HU" dirty="0">
                <a:solidFill>
                  <a:schemeClr val="accent2"/>
                </a:solidFill>
                <a:latin typeface="+mn-lt"/>
              </a:rPr>
              <a:t>A mérőcsoportok felépítése: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 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n-lt"/>
              </a:rPr>
              <a:t>4 fős mérőcsoportok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n-lt"/>
              </a:rPr>
              <a:t>Két hallgató felelős az „A” mérésekért, „B” méréseken segít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n-lt"/>
              </a:rPr>
              <a:t>Két hallgató felelős az „B” mérésekért, „A” méréseken segít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n-lt"/>
              </a:rPr>
              <a:t>(megjelenni mindenkinek kötelező)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n-lt"/>
              </a:rPr>
              <a:t>A mérésvezetők készítik az adott méréshez tartozó jegyzőkönyvet és a prezentációt (a 2 ember egyet, a pontszám is közös)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n-lt"/>
              </a:rPr>
              <a:t>Minden méréshez egyéni feladat tartozik, a feladatok </a:t>
            </a:r>
            <a:r>
              <a:rPr lang="hu-HU" b="0" dirty="0">
                <a:solidFill>
                  <a:schemeClr val="accent2"/>
                </a:solidFill>
                <a:latin typeface="+mn-lt"/>
                <a:hlinkClick r:id="rId5"/>
              </a:rPr>
              <a:t>a laborkurzusok honlapján 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megtalálhatóak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n-lt"/>
              </a:rPr>
              <a:t>Példa: S. </a:t>
            </a:r>
            <a:r>
              <a:rPr lang="hu-HU" b="0" dirty="0" err="1">
                <a:solidFill>
                  <a:schemeClr val="accent2"/>
                </a:solidFill>
                <a:latin typeface="+mn-lt"/>
              </a:rPr>
              <a:t>Coppola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 és P. </a:t>
            </a:r>
            <a:r>
              <a:rPr lang="hu-HU" b="0" dirty="0" err="1">
                <a:solidFill>
                  <a:schemeClr val="accent2"/>
                </a:solidFill>
                <a:latin typeface="+mn-lt"/>
              </a:rPr>
              <a:t>Almodóvar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 az „A” alkalommal végzi az M13 mérés A jelű feladatát, aztán segít a „B” mérésen az M02 C feladatban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endParaRPr lang="hu-HU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endParaRPr lang="hu-HU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endParaRPr lang="hu-HU" b="0" dirty="0">
              <a:solidFill>
                <a:schemeClr val="accent2"/>
              </a:solidFill>
              <a:latin typeface="+mn-lt"/>
            </a:endParaRPr>
          </a:p>
          <a:p>
            <a:pPr marL="457200" lvl="1" indent="0" algn="just" eaLnBrk="1" hangingPunct="1">
              <a:spcBef>
                <a:spcPct val="50000"/>
              </a:spcBef>
              <a:defRPr/>
            </a:pPr>
            <a:endParaRPr lang="hu-HU" b="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6"/>
          <a:srcRect l="353" t="1825" r="543" b="1"/>
          <a:stretch/>
        </p:blipFill>
        <p:spPr>
          <a:xfrm>
            <a:off x="863588" y="4887883"/>
            <a:ext cx="7814899" cy="172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4308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25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253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253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Felkészülés a mérésre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533" name="Text Box 12"/>
          <p:cNvSpPr txBox="1">
            <a:spLocks noChangeArrowheads="1"/>
          </p:cNvSpPr>
          <p:nvPr/>
        </p:nvSpPr>
        <p:spPr bwMode="auto">
          <a:xfrm>
            <a:off x="683568" y="1376772"/>
            <a:ext cx="81375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  <a:hlinkClick r:id="rId5"/>
              </a:rPr>
              <a:t>laborkurzusok weblapján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meg kell néznie és le kell töltenie a mérésvezetőknek a számukra kijelölt mérési feladatot.  (pl. M13/B)</a:t>
            </a:r>
            <a:r>
              <a:rPr lang="en-US" altLang="hu-HU" sz="1800" b="0" dirty="0">
                <a:solidFill>
                  <a:schemeClr val="accent2"/>
                </a:solidFill>
                <a:latin typeface="+mn-lt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mérőcsoport  minden tagja olvassa el </a:t>
            </a:r>
          </a:p>
          <a:p>
            <a:pPr lvl="1"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mérési útmutatót, </a:t>
            </a:r>
          </a:p>
          <a:p>
            <a:pPr lvl="1"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EMB-001 kézi nyomásmérő leírását,</a:t>
            </a:r>
          </a:p>
          <a:p>
            <a:pPr lvl="1"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és a minimumkérdéssort!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25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253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253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Az előkészítő órán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533" name="Text Box 12"/>
          <p:cNvSpPr txBox="1">
            <a:spLocks noChangeArrowheads="1"/>
          </p:cNvSpPr>
          <p:nvPr/>
        </p:nvSpPr>
        <p:spPr bwMode="auto">
          <a:xfrm>
            <a:off x="814388" y="788988"/>
            <a:ext cx="8137525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Meg kell írni egy beugró dolgozatot a csapatoknak közösen (10-15 perc)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Kézzel írott mérési tervet kell készítenie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mérésvezetőknek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mérési tervnek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következő dolgokat kell tartalmaznia: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altLang="hu-HU" sz="1600" b="0" dirty="0">
                <a:solidFill>
                  <a:schemeClr val="accent2"/>
                </a:solidFill>
                <a:latin typeface="+mn-lt"/>
              </a:rPr>
              <a:t>Mérés neve és EGYÉNI MÉRÉSI FELADAT RÉSZLETESEN</a:t>
            </a: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altLang="hu-HU" sz="1600" b="0" dirty="0">
                <a:solidFill>
                  <a:schemeClr val="accent2"/>
                </a:solidFill>
                <a:latin typeface="+mn-lt"/>
              </a:rPr>
              <a:t>A mérőcsoport tagjairól információk (nevek, NEPTUN kód)</a:t>
            </a: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altLang="hu-HU" sz="1600" b="0" dirty="0">
                <a:solidFill>
                  <a:schemeClr val="accent2"/>
                </a:solidFill>
                <a:latin typeface="+mn-lt"/>
              </a:rPr>
              <a:t>A mérés során használt eszközök és azonosítók</a:t>
            </a:r>
            <a:endParaRPr lang="en-US" altLang="hu-HU" sz="1600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altLang="hu-HU" sz="1600" b="0" dirty="0">
                <a:solidFill>
                  <a:schemeClr val="accent2"/>
                </a:solidFill>
                <a:latin typeface="+mn-lt"/>
              </a:rPr>
              <a:t>Táblázatok a mérési adatoknak (lehet nyomtatva) és kiemelt hely a környezeti adatoknak (légköri nyomás, teremhőmérséklet)</a:t>
            </a:r>
            <a:endParaRPr lang="en-US" altLang="hu-HU" sz="1600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altLang="hu-HU" sz="1600" b="0" dirty="0">
                <a:solidFill>
                  <a:schemeClr val="accent2"/>
                </a:solidFill>
                <a:latin typeface="+mn-lt"/>
              </a:rPr>
              <a:t>A kiértékeléshez szükséges egyenletek, megfelelő hely az ellenőrző számítások elvégzéséhez.</a:t>
            </a: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altLang="hu-HU" sz="1600" b="0" dirty="0">
                <a:solidFill>
                  <a:schemeClr val="accent2"/>
                </a:solidFill>
              </a:rPr>
              <a:t>Megfelelő hely minden oldalon, ahol a mérésvezető oktató aláírhatja a dokumentumot</a:t>
            </a:r>
            <a:r>
              <a:rPr lang="en-US" altLang="hu-HU" sz="1600" b="0" dirty="0">
                <a:solidFill>
                  <a:schemeClr val="accent2"/>
                </a:solidFill>
              </a:rPr>
              <a:t>.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Kalibrálni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kell a kézi nyomásmérőt, azonosító a jobb alsó sarokban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El kell végezni a mérési feladat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egy részfeladatát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Rögzíteni a mérési elrendezést, lemérni a szükséges adatokat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Rendet rakni</a:t>
            </a:r>
            <a:endParaRPr lang="en-US" altLang="hu-HU" sz="1800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748737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458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458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458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7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 során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4581" name="Text Box 12"/>
          <p:cNvSpPr txBox="1">
            <a:spLocks noChangeArrowheads="1"/>
          </p:cNvSpPr>
          <p:nvPr/>
        </p:nvSpPr>
        <p:spPr bwMode="auto">
          <a:xfrm>
            <a:off x="786003" y="1052736"/>
            <a:ext cx="81375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Visszakapják a kalibrált nyomásmérőt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Be kell fejezni a mérési feladatot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Rögzíteni kell a mérési elrendezést</a:t>
            </a:r>
          </a:p>
          <a:p>
            <a:pPr lvl="1" algn="just" eaLnBrk="1" hangingPunct="1">
              <a:spcBef>
                <a:spcPct val="50000"/>
              </a:spcBef>
            </a:pPr>
            <a:r>
              <a:rPr lang="hu-HU" altLang="hu-HU" sz="1400" b="0" dirty="0">
                <a:solidFill>
                  <a:schemeClr val="accent2"/>
                </a:solidFill>
                <a:latin typeface="+mn-lt"/>
              </a:rPr>
              <a:t>méreteket, átmérőket felírni</a:t>
            </a:r>
          </a:p>
          <a:p>
            <a:pPr lvl="1" algn="just" eaLnBrk="1" hangingPunct="1">
              <a:spcBef>
                <a:spcPct val="50000"/>
              </a:spcBef>
            </a:pPr>
            <a:r>
              <a:rPr lang="hu-HU" altLang="hu-HU" sz="1400" b="0" dirty="0">
                <a:solidFill>
                  <a:schemeClr val="accent2"/>
                </a:solidFill>
                <a:latin typeface="+mn-lt"/>
              </a:rPr>
              <a:t>elrendezést lefényképezni</a:t>
            </a:r>
          </a:p>
          <a:p>
            <a:pPr lvl="1" algn="just" eaLnBrk="1" hangingPunct="1">
              <a:spcBef>
                <a:spcPct val="50000"/>
              </a:spcBef>
            </a:pPr>
            <a:r>
              <a:rPr lang="hu-HU" altLang="hu-HU" sz="1400" b="0" dirty="0">
                <a:solidFill>
                  <a:schemeClr val="accent2"/>
                </a:solidFill>
                <a:latin typeface="+mn-lt"/>
              </a:rPr>
              <a:t>mért testeket, idomokat lefényképezni, lemérni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Be kell mutatni az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ellenőrző kódot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az előkészítőn lemért eredményekről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Be kell mutatni a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jegyzőkönyv korai példányát</a:t>
            </a:r>
            <a:endParaRPr lang="en-US" altLang="hu-HU" sz="1800" dirty="0">
              <a:solidFill>
                <a:schemeClr val="accent2"/>
              </a:solidFill>
              <a:latin typeface="+mn-lt"/>
            </a:endParaRPr>
          </a:p>
          <a:p>
            <a:pPr algn="just" eaLnBrk="1" hangingPunct="1">
              <a:spcBef>
                <a:spcPct val="50000"/>
              </a:spcBef>
            </a:pP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663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663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6632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2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adatok kiértékelése és ellenőrzése I.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6629" name="Text Box 12"/>
          <p:cNvSpPr txBox="1">
            <a:spLocks noChangeArrowheads="1"/>
          </p:cNvSpPr>
          <p:nvPr/>
        </p:nvSpPr>
        <p:spPr bwMode="auto">
          <a:xfrm>
            <a:off x="827088" y="1024272"/>
            <a:ext cx="81375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3600" indent="-3238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mérési adatok felhasználásával mérési jegyzőkönyvet kell készíteni.</a:t>
            </a:r>
            <a:r>
              <a:rPr lang="en-US" altLang="hu-HU" sz="1800" b="0" dirty="0">
                <a:solidFill>
                  <a:schemeClr val="accent2"/>
                </a:solidFill>
                <a:latin typeface="+mn-lt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mérések esetén a tanszéki honlapon elérhető egy ellenőrző felület, amin a számítások helyessége ellenőrizendő</a:t>
            </a:r>
          </a:p>
          <a:p>
            <a:pPr lvl="2" eaLnBrk="1" hangingPunct="1">
              <a:spcBef>
                <a:spcPct val="50000"/>
              </a:spcBef>
              <a:buFontTx/>
              <a:buNone/>
            </a:pPr>
            <a:r>
              <a:rPr lang="en-US" altLang="hu-HU" sz="1800" b="0" dirty="0">
                <a:solidFill>
                  <a:schemeClr val="accent2"/>
                </a:solidFill>
                <a:latin typeface="+mn-lt"/>
                <a:hlinkClick r:id="rId5"/>
              </a:rPr>
              <a:t>www.ara.bme.hu/lab</a:t>
            </a:r>
            <a:endParaRPr lang="hu-HU" altLang="hu-HU" sz="1800" b="0" dirty="0">
              <a:solidFill>
                <a:schemeClr val="accent2"/>
              </a:solidFill>
              <a:latin typeface="+mn-lt"/>
            </a:endParaRPr>
          </a:p>
          <a:p>
            <a:pPr lvl="2" eaLnBrk="1" hangingPunct="1">
              <a:spcBef>
                <a:spcPct val="50000"/>
              </a:spcBef>
              <a:buFontTx/>
              <a:buNone/>
            </a:pPr>
            <a:endParaRPr lang="hu-HU" altLang="hu-HU" sz="1800" b="0" dirty="0">
              <a:solidFill>
                <a:schemeClr val="accent2"/>
              </a:solidFill>
              <a:latin typeface="+mn-lt"/>
            </a:endParaRP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Használata kötelező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, mérés során ellenőrizzük</a:t>
            </a: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Csak a kiértékelés helyességét ellenőrizzük.</a:t>
            </a: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Ha a számítás helytelen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: újra kell próbálkozni</a:t>
            </a:r>
          </a:p>
          <a:p>
            <a:pPr lvl="1">
              <a:spcBef>
                <a:spcPct val="0"/>
              </a:spcBef>
              <a:buSzPct val="45000"/>
              <a:buFont typeface="Wingdings" panose="05000000000000000000" pitchFamily="2" charset="2"/>
              <a:buChar char="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Nincs korlátozva a próbálkozások száma, de az összes hallgatói tevékenységet naplózzuk. A javító oktató figyelembe veheti a pontozásnál, hogy ki hányszor próbálkozott. (Fair </a:t>
            </a:r>
            <a:r>
              <a:rPr lang="hu-HU" altLang="hu-HU" sz="1800" b="0" dirty="0" err="1">
                <a:solidFill>
                  <a:schemeClr val="accent2"/>
                </a:solidFill>
                <a:latin typeface="+mn-lt"/>
              </a:rPr>
              <a:t>use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policy)</a:t>
            </a:r>
          </a:p>
          <a:p>
            <a:pPr lvl="1">
              <a:spcBef>
                <a:spcPct val="0"/>
              </a:spcBef>
              <a:buSzPct val="45000"/>
              <a:buFont typeface="Wingdings" panose="05000000000000000000" pitchFamily="2" charset="2"/>
              <a:buChar char="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Az előző félévben minden mérésnél volt olyan hallgató, aki már az első kitöltéskor sikerrel járt.</a:t>
            </a: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Ha a számítás elfogadható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: a program egy ellenőrző kódot ad</a:t>
            </a: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Az ellenőrző kódot jegyzőkönyv fedőlapjára kell másolni!</a:t>
            </a:r>
          </a:p>
          <a:p>
            <a:pPr lvl="1">
              <a:spcBef>
                <a:spcPct val="0"/>
              </a:spcBef>
              <a:buSzPct val="45000"/>
              <a:buFont typeface="Wingdings" panose="05000000000000000000" pitchFamily="2" charset="2"/>
              <a:buChar char="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pontozásnál figyelembe vesszük a számítási hiba mértékét [%] és a próbálkozások számát – ezeket az ellenőrző kód tartalmazza!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868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868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8685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7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adatok kiértékelése és ellenőrzése II.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8677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1331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Példa: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28678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1252538"/>
            <a:ext cx="5934075" cy="51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2"/>
          <a:stretch>
            <a:fillRect/>
          </a:stretch>
        </p:blipFill>
        <p:spPr bwMode="auto">
          <a:xfrm>
            <a:off x="2468562" y="567532"/>
            <a:ext cx="6372225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3567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80" name="Oval 4"/>
          <p:cNvSpPr>
            <a:spLocks noChangeArrowheads="1"/>
          </p:cNvSpPr>
          <p:nvPr/>
        </p:nvSpPr>
        <p:spPr bwMode="auto">
          <a:xfrm>
            <a:off x="5508625" y="3281363"/>
            <a:ext cx="749300" cy="728662"/>
          </a:xfrm>
          <a:prstGeom prst="ellips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28681" name="Line 5"/>
          <p:cNvSpPr>
            <a:spLocks noChangeShapeType="1"/>
          </p:cNvSpPr>
          <p:nvPr/>
        </p:nvSpPr>
        <p:spPr bwMode="auto">
          <a:xfrm flipH="1">
            <a:off x="2022475" y="3646488"/>
            <a:ext cx="348615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763588" y="4103688"/>
            <a:ext cx="25177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347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hu-HU" sz="1400" b="0" dirty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Néhány (szürke) mezőt nem kötelező kitölteni.</a:t>
            </a:r>
          </a:p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hu-HU" sz="1400" b="0" dirty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Ha a számítás helytelen, érdemes ezeket is beírni – ez segíthet megtalálni a számítási hiba okát!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072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0727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0728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2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adatok kiértékelése és ellenőrzése III.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899592" y="1160748"/>
            <a:ext cx="7685088" cy="27238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j-lt"/>
              </a:rPr>
              <a:t>A mérési eredményekből készített mérési jegyzőkönyvet a </a:t>
            </a:r>
            <a:r>
              <a:rPr lang="hu-HU" b="0" dirty="0">
                <a:solidFill>
                  <a:schemeClr val="accent2"/>
                </a:solidFill>
                <a:latin typeface="+mj-lt"/>
                <a:hlinkClick r:id="rId5"/>
              </a:rPr>
              <a:t>Moodle</a:t>
            </a:r>
            <a:r>
              <a:rPr lang="hu-HU" b="0" dirty="0">
                <a:solidFill>
                  <a:schemeClr val="accent2"/>
                </a:solidFill>
                <a:latin typeface="+mj-lt"/>
              </a:rPr>
              <a:t> hálózatba kell feltölteni.</a:t>
            </a:r>
          </a:p>
          <a:p>
            <a:pPr marL="285750" indent="-28575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j-lt"/>
              </a:rPr>
              <a:t>A jegyzőkönyv feltöltési </a:t>
            </a:r>
            <a:r>
              <a:rPr lang="hu-HU" dirty="0">
                <a:solidFill>
                  <a:schemeClr val="accent2"/>
                </a:solidFill>
                <a:latin typeface="+mj-lt"/>
              </a:rPr>
              <a:t>határideje</a:t>
            </a:r>
            <a:r>
              <a:rPr lang="hu-HU" b="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hu-HU" dirty="0">
                <a:solidFill>
                  <a:schemeClr val="accent2"/>
                </a:solidFill>
                <a:latin typeface="+mj-lt"/>
              </a:rPr>
              <a:t>a mérést követő </a:t>
            </a:r>
            <a:r>
              <a:rPr lang="hu-HU" dirty="0">
                <a:solidFill>
                  <a:srgbClr val="FF0000"/>
                </a:solidFill>
                <a:latin typeface="+mj-lt"/>
              </a:rPr>
              <a:t>HÉTFŐ</a:t>
            </a:r>
            <a:r>
              <a:rPr lang="hu-HU" dirty="0">
                <a:solidFill>
                  <a:schemeClr val="accent2"/>
                </a:solidFill>
                <a:latin typeface="+mj-lt"/>
              </a:rPr>
              <a:t> éjfél.</a:t>
            </a:r>
          </a:p>
          <a:p>
            <a:pPr marL="285750" indent="-28575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dirty="0">
                <a:solidFill>
                  <a:schemeClr val="accent2"/>
                </a:solidFill>
                <a:latin typeface="+mj-lt"/>
              </a:rPr>
              <a:t>Lehetőség van a mérésekkel kapcsolatban konzultációra</a:t>
            </a:r>
            <a:r>
              <a:rPr lang="hu-HU" b="0" dirty="0">
                <a:solidFill>
                  <a:schemeClr val="accent2"/>
                </a:solidFill>
                <a:latin typeface="+mj-lt"/>
              </a:rPr>
              <a:t>, ezt célszerű a mérési </a:t>
            </a:r>
            <a:r>
              <a:rPr lang="hu-HU" b="0" dirty="0">
                <a:solidFill>
                  <a:schemeClr val="accent2"/>
                </a:solidFill>
                <a:latin typeface="+mj-lt"/>
                <a:hlinkClick r:id="rId6"/>
              </a:rPr>
              <a:t>jegyzőkönyvet javító oktatóval</a:t>
            </a:r>
            <a:r>
              <a:rPr lang="hu-HU" b="0" dirty="0">
                <a:solidFill>
                  <a:schemeClr val="accent2"/>
                </a:solidFill>
                <a:latin typeface="+mj-lt"/>
              </a:rPr>
              <a:t> akár már a mérés előtt, de jegyzőkönyv leadást megelőzően mindenképp elvégezni. </a:t>
            </a:r>
          </a:p>
          <a:p>
            <a:pPr marL="285750" indent="-28575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j-lt"/>
              </a:rPr>
              <a:t>Az jegyzőkönyveket javító oktatók nevei a </a:t>
            </a:r>
            <a:r>
              <a:rPr lang="hu-HU" b="0" dirty="0">
                <a:solidFill>
                  <a:schemeClr val="accent2"/>
                </a:solidFill>
                <a:latin typeface="+mj-lt"/>
                <a:hlinkClick r:id="rId7"/>
              </a:rPr>
              <a:t>laborkurzusok weblapján </a:t>
            </a:r>
            <a:r>
              <a:rPr lang="hu-HU" b="0" dirty="0">
                <a:solidFill>
                  <a:schemeClr val="accent2"/>
                </a:solidFill>
                <a:latin typeface="+mj-lt"/>
              </a:rPr>
              <a:t>találhatóak.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10"/>
          <p:cNvSpPr>
            <a:spLocks noChangeArrowheads="1"/>
          </p:cNvSpPr>
          <p:nvPr/>
        </p:nvSpPr>
        <p:spPr bwMode="auto">
          <a:xfrm>
            <a:off x="963613" y="204788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jegyzőkönyv követelményei I.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277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277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277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772" name="Text Box 12"/>
          <p:cNvSpPr txBox="1">
            <a:spLocks noChangeArrowheads="1"/>
          </p:cNvSpPr>
          <p:nvPr/>
        </p:nvSpPr>
        <p:spPr bwMode="auto">
          <a:xfrm>
            <a:off x="782638" y="942381"/>
            <a:ext cx="8137525" cy="53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A jegyzőkönyv követelményei a megtalálhatóak a </a:t>
            </a:r>
            <a:r>
              <a:rPr lang="hu-HU" altLang="hu-HU" sz="1800" b="0" dirty="0">
                <a:solidFill>
                  <a:schemeClr val="accent2"/>
                </a:solidFill>
                <a:latin typeface="+mj-lt"/>
                <a:hlinkClick r:id="rId5"/>
              </a:rPr>
              <a:t>laborkurzusok honlapján</a:t>
            </a:r>
            <a:endParaRPr lang="hu-HU" altLang="hu-HU" sz="1800" b="0" dirty="0">
              <a:solidFill>
                <a:schemeClr val="accent2"/>
              </a:solidFill>
              <a:latin typeface="+mj-lt"/>
            </a:endParaRP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A mérési jegyzőkönyv a honlapon található </a:t>
            </a:r>
            <a:r>
              <a:rPr lang="hu-HU" altLang="hu-HU" sz="1800" dirty="0">
                <a:solidFill>
                  <a:schemeClr val="accent2"/>
                </a:solidFill>
                <a:latin typeface="+mj-lt"/>
              </a:rPr>
              <a:t>MINTA</a:t>
            </a: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 alapján készüljön!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Ezen kívül </a:t>
            </a:r>
            <a:r>
              <a:rPr lang="hu-HU" altLang="hu-HU" sz="1800" b="0" dirty="0" err="1">
                <a:solidFill>
                  <a:schemeClr val="accent2"/>
                </a:solidFill>
                <a:latin typeface="+mj-lt"/>
              </a:rPr>
              <a:t>max</a:t>
            </a: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. 8 oldalban kell az eredményeket összefoglalni.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A mérési jegyzőkönyvnek tartalmaznia kell: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j-lt"/>
              </a:rPr>
              <a:t>A </a:t>
            </a:r>
            <a:r>
              <a:rPr lang="hu-HU" altLang="hu-HU" sz="1600" b="0" dirty="0" err="1">
                <a:solidFill>
                  <a:schemeClr val="accent2"/>
                </a:solidFill>
                <a:latin typeface="+mj-lt"/>
              </a:rPr>
              <a:t>fedlapon</a:t>
            </a:r>
            <a:r>
              <a:rPr lang="hu-HU" altLang="hu-HU" sz="1600" b="0" dirty="0">
                <a:solidFill>
                  <a:schemeClr val="accent2"/>
                </a:solidFill>
                <a:latin typeface="+mj-lt"/>
              </a:rPr>
              <a:t> az ellenőrző kódot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j-lt"/>
              </a:rPr>
              <a:t>A mérés rövid ismertetését, a </a:t>
            </a:r>
            <a:r>
              <a:rPr lang="hu-HU" altLang="hu-HU" sz="1600" b="0" dirty="0">
                <a:solidFill>
                  <a:schemeClr val="accent2"/>
                </a:solidFill>
              </a:rPr>
              <a:t>mérőberendezés és eszközök adatait</a:t>
            </a:r>
            <a:endParaRPr lang="hu-HU" altLang="hu-HU" sz="1600" b="0" dirty="0">
              <a:solidFill>
                <a:schemeClr val="accent2"/>
              </a:solidFill>
              <a:latin typeface="+mj-lt"/>
            </a:endParaRP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u="sng" dirty="0">
                <a:solidFill>
                  <a:schemeClr val="accent2"/>
                </a:solidFill>
                <a:latin typeface="+mj-lt"/>
              </a:rPr>
              <a:t>AZ EGYÉNI MÉRÉSI FELADATOT RÉSZLETESEN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j-lt"/>
              </a:rPr>
              <a:t>A felhasznált összefüggéseket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j-lt"/>
              </a:rPr>
              <a:t>A mért ill. számított adatokat táblázatosan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j-lt"/>
              </a:rPr>
              <a:t>Hibaszámítást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j-lt"/>
              </a:rPr>
              <a:t>A szükséges diagramokat hibasávokkal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j-lt"/>
              </a:rPr>
              <a:t>Az eredmények szöveges értékelését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j-lt"/>
              </a:rPr>
              <a:t>A felhasznált irodalmat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</a:rPr>
              <a:t>Mellékletében a mérés során készített jegyzetet </a:t>
            </a:r>
            <a:r>
              <a:rPr lang="hu-HU" altLang="hu-HU" sz="1600" b="0" dirty="0" err="1">
                <a:solidFill>
                  <a:schemeClr val="accent2"/>
                </a:solidFill>
              </a:rPr>
              <a:t>scannelt</a:t>
            </a:r>
            <a:r>
              <a:rPr lang="hu-HU" altLang="hu-HU" sz="1600" b="0" dirty="0">
                <a:solidFill>
                  <a:schemeClr val="accent2"/>
                </a:solidFill>
              </a:rPr>
              <a:t> formában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4567551"/>
              </p:ext>
            </p:extLst>
          </p:nvPr>
        </p:nvGraphicFramePr>
        <p:xfrm>
          <a:off x="764820" y="2816932"/>
          <a:ext cx="3888432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1249946"/>
              </p:ext>
            </p:extLst>
          </p:nvPr>
        </p:nvGraphicFramePr>
        <p:xfrm>
          <a:off x="4572000" y="292494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65"/>
          <p:cNvSpPr>
            <a:spLocks noChangeArrowheads="1"/>
          </p:cNvSpPr>
          <p:nvPr/>
        </p:nvSpPr>
        <p:spPr bwMode="auto">
          <a:xfrm>
            <a:off x="398700" y="5854193"/>
            <a:ext cx="42484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Helytelen (és csúnya)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(</a:t>
            </a:r>
            <a:r>
              <a:rPr lang="hu-HU" altLang="hu-HU" sz="1400" b="0" dirty="0">
                <a:solidFill>
                  <a:schemeClr val="accent2"/>
                </a:solidFill>
                <a:latin typeface="+mn-lt"/>
              </a:rPr>
              <a:t>az X tengely értékei </a:t>
            </a:r>
            <a:r>
              <a:rPr lang="hu-HU" altLang="hu-HU" sz="1400" dirty="0">
                <a:solidFill>
                  <a:schemeClr val="accent2"/>
                </a:solidFill>
                <a:latin typeface="+mn-lt"/>
              </a:rPr>
              <a:t>csak feliratként szerepelnek)</a:t>
            </a:r>
            <a:endParaRPr lang="en-US" altLang="hu-HU" sz="1400" b="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Rectangle 65"/>
          <p:cNvSpPr>
            <a:spLocks noChangeArrowheads="1"/>
          </p:cNvSpPr>
          <p:nvPr/>
        </p:nvSpPr>
        <p:spPr bwMode="auto">
          <a:xfrm>
            <a:off x="4869920" y="5877272"/>
            <a:ext cx="42484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Helyes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(</a:t>
            </a:r>
            <a:r>
              <a:rPr lang="hu-HU" altLang="hu-HU" sz="1400" b="0" dirty="0">
                <a:solidFill>
                  <a:schemeClr val="accent2"/>
                </a:solidFill>
                <a:latin typeface="+mn-lt"/>
              </a:rPr>
              <a:t>az X tengely értékei </a:t>
            </a:r>
            <a:r>
              <a:rPr lang="hu-HU" altLang="hu-HU" sz="1400" dirty="0">
                <a:solidFill>
                  <a:schemeClr val="accent2"/>
                </a:solidFill>
                <a:latin typeface="+mn-lt"/>
              </a:rPr>
              <a:t>számként szerepelnek)</a:t>
            </a:r>
            <a:endParaRPr lang="en-US" altLang="hu-HU" sz="1400" b="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Tartalom helye 1"/>
          <p:cNvSpPr txBox="1">
            <a:spLocks/>
          </p:cNvSpPr>
          <p:nvPr/>
        </p:nvSpPr>
        <p:spPr>
          <a:xfrm>
            <a:off x="647564" y="908720"/>
            <a:ext cx="8028892" cy="532859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kern="0" dirty="0">
                <a:solidFill>
                  <a:schemeClr val="accent6"/>
                </a:solidFill>
              </a:rPr>
              <a:t>A jegyzőkönyv mellé csatolni kell a számításokhoz és a diagramok elkészítéséhez használt (Excel?) táblázatot (Egy tömörített állományban)</a:t>
            </a:r>
          </a:p>
          <a:p>
            <a:pPr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kern="0" dirty="0">
                <a:solidFill>
                  <a:schemeClr val="accent6"/>
                </a:solidFill>
              </a:rPr>
              <a:t>A diagramok típusa pont diagram (XY </a:t>
            </a:r>
            <a:r>
              <a:rPr lang="hu-HU" altLang="hu-HU" sz="1600" b="0" kern="0" dirty="0" err="1">
                <a:solidFill>
                  <a:schemeClr val="accent6"/>
                </a:solidFill>
              </a:rPr>
              <a:t>plot</a:t>
            </a:r>
            <a:r>
              <a:rPr lang="hu-HU" altLang="hu-HU" sz="1600" b="0" kern="0" dirty="0">
                <a:solidFill>
                  <a:schemeClr val="accent6"/>
                </a:solidFill>
              </a:rPr>
              <a:t>), a vonaldiagram típus vagy grafikon használata TILOS! (különben az X tengelyen a távolságok nem lesznek arányosak)</a:t>
            </a:r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963613" y="203622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jegyzőkönyv követelményei II.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393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1" name="Picture 5" descr="ARAMLASTAN_TSZ_log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675" y="1700807"/>
            <a:ext cx="5891649" cy="400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gy sarkán kerekített téglalap 2"/>
          <p:cNvSpPr/>
          <p:nvPr/>
        </p:nvSpPr>
        <p:spPr bwMode="auto">
          <a:xfrm rot="10800000">
            <a:off x="1645969" y="1412774"/>
            <a:ext cx="6048672" cy="4680520"/>
          </a:xfrm>
          <a:prstGeom prst="round1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694641" y="1556792"/>
            <a:ext cx="1368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dirty="0">
                <a:solidFill>
                  <a:schemeClr val="accent2"/>
                </a:solidFill>
              </a:rPr>
              <a:t>fölösleges jelmagyarázat, így a diagram</a:t>
            </a:r>
          </a:p>
          <a:p>
            <a:pPr algn="r"/>
            <a:r>
              <a:rPr lang="hu-HU" sz="1400" dirty="0">
                <a:solidFill>
                  <a:schemeClr val="accent2"/>
                </a:solidFill>
              </a:rPr>
              <a:t>kicsi 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31540" y="4196176"/>
            <a:ext cx="1368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accent2"/>
                </a:solidFill>
              </a:rPr>
              <a:t>Rossz diagram-</a:t>
            </a:r>
            <a:br>
              <a:rPr lang="hu-HU" sz="1400" dirty="0">
                <a:solidFill>
                  <a:schemeClr val="accent2"/>
                </a:solidFill>
              </a:rPr>
            </a:br>
            <a:r>
              <a:rPr lang="hu-HU" sz="1400" dirty="0">
                <a:solidFill>
                  <a:schemeClr val="accent2"/>
                </a:solidFill>
              </a:rPr>
              <a:t>típus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7776356" y="3896444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dirty="0">
                <a:solidFill>
                  <a:schemeClr val="accent2"/>
                </a:solidFill>
              </a:rPr>
              <a:t>külső keret felesleges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431540" y="2204864"/>
            <a:ext cx="1368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accent2"/>
                </a:solidFill>
              </a:rPr>
              <a:t>A görbe feleslegesen színes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6038457" y="6381328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dirty="0">
                <a:solidFill>
                  <a:schemeClr val="accent2"/>
                </a:solidFill>
              </a:rPr>
              <a:t>nincs hibasáv</a:t>
            </a:r>
          </a:p>
        </p:txBody>
      </p:sp>
      <p:cxnSp>
        <p:nvCxnSpPr>
          <p:cNvPr id="9" name="Egyenes összekötő nyíllal 8"/>
          <p:cNvCxnSpPr/>
          <p:nvPr/>
        </p:nvCxnSpPr>
        <p:spPr bwMode="auto">
          <a:xfrm flipH="1">
            <a:off x="6686529" y="2080012"/>
            <a:ext cx="1089827" cy="13489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Egyenes összekötő nyíllal 9"/>
          <p:cNvCxnSpPr/>
          <p:nvPr/>
        </p:nvCxnSpPr>
        <p:spPr bwMode="auto">
          <a:xfrm flipH="1">
            <a:off x="7190585" y="4158054"/>
            <a:ext cx="1008112" cy="7624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Egyenes összekötő nyíllal 10"/>
          <p:cNvCxnSpPr/>
          <p:nvPr/>
        </p:nvCxnSpPr>
        <p:spPr bwMode="auto">
          <a:xfrm flipV="1">
            <a:off x="1357937" y="4310454"/>
            <a:ext cx="1440160" cy="1473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Egyenes összekötő nyíllal 11"/>
          <p:cNvCxnSpPr/>
          <p:nvPr/>
        </p:nvCxnSpPr>
        <p:spPr bwMode="auto">
          <a:xfrm flipH="1" flipV="1">
            <a:off x="4814321" y="3356992"/>
            <a:ext cx="1368152" cy="317822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Egyenes összekötő nyíllal 12"/>
          <p:cNvCxnSpPr/>
          <p:nvPr/>
        </p:nvCxnSpPr>
        <p:spPr bwMode="auto">
          <a:xfrm>
            <a:off x="1357937" y="2708920"/>
            <a:ext cx="1592560" cy="7200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65"/>
          <p:cNvSpPr>
            <a:spLocks noChangeArrowheads="1"/>
          </p:cNvSpPr>
          <p:nvPr/>
        </p:nvSpPr>
        <p:spPr bwMode="auto">
          <a:xfrm>
            <a:off x="2411760" y="910461"/>
            <a:ext cx="42484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1" dirty="0">
                <a:solidFill>
                  <a:schemeClr val="accent2"/>
                </a:solidFill>
                <a:latin typeface="+mn-lt"/>
              </a:rPr>
              <a:t>HIBÁS ÉS CSÚNYA DIAGRAM</a:t>
            </a:r>
            <a:endParaRPr lang="en-US" altLang="hu-HU" sz="14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431540" y="2996952"/>
            <a:ext cx="1132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accent2"/>
                </a:solidFill>
              </a:rPr>
              <a:t>Minek a szürke háttér?</a:t>
            </a: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963613" y="204788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jegyzőkönyv követelményei III.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1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0" y="0"/>
            <a:ext cx="468313" cy="173575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rgbClr val="21157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u-HU" sz="1800" b="0">
              <a:solidFill>
                <a:srgbClr val="211579"/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170290" y="5714109"/>
            <a:ext cx="49984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b="1" dirty="0"/>
              <a:t>3. ábra. </a:t>
            </a:r>
            <a:r>
              <a:rPr lang="hu-HU" sz="1000" dirty="0"/>
              <a:t>A </a:t>
            </a:r>
            <a:r>
              <a:rPr lang="hu-HU" sz="1000" dirty="0" err="1"/>
              <a:t>lapdiffúzor</a:t>
            </a:r>
            <a:r>
              <a:rPr lang="hu-HU" sz="1000" dirty="0"/>
              <a:t> hatásfoka a két mért konfigurációban a résméret függvényében.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858" y="1916832"/>
            <a:ext cx="531662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gy sarkán kerekített téglalap 3"/>
          <p:cNvSpPr/>
          <p:nvPr/>
        </p:nvSpPr>
        <p:spPr bwMode="auto">
          <a:xfrm rot="10800000">
            <a:off x="1475656" y="1412774"/>
            <a:ext cx="6192688" cy="4680520"/>
          </a:xfrm>
          <a:prstGeom prst="round1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7668344" y="1449069"/>
            <a:ext cx="148308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dirty="0">
                <a:solidFill>
                  <a:schemeClr val="accent2"/>
                </a:solidFill>
              </a:rPr>
              <a:t>Diagramcím</a:t>
            </a:r>
          </a:p>
          <a:p>
            <a:pPr algn="r"/>
            <a:r>
              <a:rPr lang="hu-HU" sz="1200" dirty="0">
                <a:solidFill>
                  <a:schemeClr val="accent2"/>
                </a:solidFill>
              </a:rPr>
              <a:t>(nem feltétlenül szükséges, helyette használható alsó ábrafelirat)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-10214" y="4491791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accent2"/>
                </a:solidFill>
              </a:rPr>
              <a:t>Hibasávok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35496" y="1772235"/>
            <a:ext cx="1368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accent2"/>
                </a:solidFill>
              </a:rPr>
              <a:t>Keret: 1.5-2 </a:t>
            </a:r>
            <a:r>
              <a:rPr lang="hu-HU" sz="1400" dirty="0" err="1">
                <a:solidFill>
                  <a:schemeClr val="accent2"/>
                </a:solidFill>
              </a:rPr>
              <a:t>pt</a:t>
            </a:r>
            <a:r>
              <a:rPr lang="hu-HU" sz="1400" dirty="0">
                <a:solidFill>
                  <a:schemeClr val="accent2"/>
                </a:solidFill>
              </a:rPr>
              <a:t>, vezetőrácsok: 0.5 </a:t>
            </a:r>
            <a:r>
              <a:rPr lang="hu-HU" sz="1400" dirty="0" err="1">
                <a:solidFill>
                  <a:schemeClr val="accent2"/>
                </a:solidFill>
              </a:rPr>
              <a:t>pt</a:t>
            </a:r>
            <a:r>
              <a:rPr lang="hu-HU" sz="140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7767124" y="3491424"/>
            <a:ext cx="13225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dirty="0">
                <a:solidFill>
                  <a:schemeClr val="accent2"/>
                </a:solidFill>
              </a:rPr>
              <a:t>Minimális számú, kontrasztos szín</a:t>
            </a:r>
          </a:p>
        </p:txBody>
      </p:sp>
      <p:cxnSp>
        <p:nvCxnSpPr>
          <p:cNvPr id="9" name="Egyenes összekötő nyíllal 8"/>
          <p:cNvCxnSpPr/>
          <p:nvPr/>
        </p:nvCxnSpPr>
        <p:spPr bwMode="auto">
          <a:xfrm flipH="1">
            <a:off x="5580112" y="1664513"/>
            <a:ext cx="2376264" cy="47705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Egyenes összekötő nyíllal 9"/>
          <p:cNvCxnSpPr/>
          <p:nvPr/>
        </p:nvCxnSpPr>
        <p:spPr bwMode="auto">
          <a:xfrm flipV="1">
            <a:off x="1017297" y="4463194"/>
            <a:ext cx="1762887" cy="18248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Egyenes összekötő nyíllal 10"/>
          <p:cNvCxnSpPr/>
          <p:nvPr/>
        </p:nvCxnSpPr>
        <p:spPr bwMode="auto">
          <a:xfrm flipH="1" flipV="1">
            <a:off x="6156176" y="3356992"/>
            <a:ext cx="1800200" cy="61148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Egyenes összekötő nyíllal 11"/>
          <p:cNvCxnSpPr/>
          <p:nvPr/>
        </p:nvCxnSpPr>
        <p:spPr bwMode="auto">
          <a:xfrm>
            <a:off x="1259632" y="3258562"/>
            <a:ext cx="720588" cy="38646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65"/>
          <p:cNvSpPr>
            <a:spLocks noChangeArrowheads="1"/>
          </p:cNvSpPr>
          <p:nvPr/>
        </p:nvSpPr>
        <p:spPr bwMode="auto">
          <a:xfrm>
            <a:off x="2411760" y="910461"/>
            <a:ext cx="42484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1" dirty="0">
                <a:solidFill>
                  <a:schemeClr val="accent2"/>
                </a:solidFill>
                <a:latin typeface="+mn-lt"/>
              </a:rPr>
              <a:t>EGY SZÉP DIAGRAM</a:t>
            </a:r>
            <a:endParaRPr lang="en-US" altLang="hu-HU" sz="14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-507" y="2735342"/>
            <a:ext cx="1440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accent2"/>
                </a:solidFill>
              </a:rPr>
              <a:t>Tengely név és [mértékegység]</a:t>
            </a:r>
          </a:p>
        </p:txBody>
      </p:sp>
      <p:cxnSp>
        <p:nvCxnSpPr>
          <p:cNvPr id="15" name="Egyenes összekötő nyíllal 14"/>
          <p:cNvCxnSpPr/>
          <p:nvPr/>
        </p:nvCxnSpPr>
        <p:spPr bwMode="auto">
          <a:xfrm>
            <a:off x="1340024" y="2501280"/>
            <a:ext cx="1143744" cy="4956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Szövegdoboz 15"/>
          <p:cNvSpPr txBox="1"/>
          <p:nvPr/>
        </p:nvSpPr>
        <p:spPr>
          <a:xfrm>
            <a:off x="6120" y="3609289"/>
            <a:ext cx="1440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accent2"/>
                </a:solidFill>
              </a:rPr>
              <a:t>Jól olvasható betűméretek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7668344" y="4799568"/>
            <a:ext cx="142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dirty="0">
                <a:solidFill>
                  <a:schemeClr val="accent2"/>
                </a:solidFill>
              </a:rPr>
              <a:t>Értelmes jelmagyarázat</a:t>
            </a:r>
          </a:p>
        </p:txBody>
      </p:sp>
      <p:cxnSp>
        <p:nvCxnSpPr>
          <p:cNvPr id="18" name="Egyenes összekötő nyíllal 17"/>
          <p:cNvCxnSpPr/>
          <p:nvPr/>
        </p:nvCxnSpPr>
        <p:spPr bwMode="auto">
          <a:xfrm flipH="1" flipV="1">
            <a:off x="6768244" y="4645680"/>
            <a:ext cx="1116124" cy="3855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Szövegdoboz 18"/>
          <p:cNvSpPr txBox="1"/>
          <p:nvPr/>
        </p:nvSpPr>
        <p:spPr>
          <a:xfrm>
            <a:off x="71500" y="6031407"/>
            <a:ext cx="18915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accent2"/>
                </a:solidFill>
              </a:rPr>
              <a:t>Az értéktengely </a:t>
            </a:r>
            <a:br>
              <a:rPr lang="hu-HU" sz="1400" dirty="0">
                <a:solidFill>
                  <a:schemeClr val="accent2"/>
                </a:solidFill>
              </a:rPr>
            </a:br>
            <a:r>
              <a:rPr lang="hu-HU" sz="1400" dirty="0">
                <a:solidFill>
                  <a:schemeClr val="accent2"/>
                </a:solidFill>
              </a:rPr>
              <a:t>0-tól indul</a:t>
            </a:r>
          </a:p>
          <a:p>
            <a:r>
              <a:rPr lang="hu-HU" sz="1400" dirty="0">
                <a:solidFill>
                  <a:schemeClr val="accent2"/>
                </a:solidFill>
              </a:rPr>
              <a:t>(nem </a:t>
            </a:r>
            <a:r>
              <a:rPr lang="hu-HU" sz="1400" dirty="0" err="1">
                <a:solidFill>
                  <a:schemeClr val="accent2"/>
                </a:solidFill>
              </a:rPr>
              <a:t>autoskálázott</a:t>
            </a:r>
            <a:r>
              <a:rPr lang="hu-HU" sz="1400" dirty="0">
                <a:solidFill>
                  <a:schemeClr val="accent2"/>
                </a:solidFill>
              </a:rPr>
              <a:t>!)</a:t>
            </a:r>
          </a:p>
        </p:txBody>
      </p:sp>
      <p:cxnSp>
        <p:nvCxnSpPr>
          <p:cNvPr id="20" name="Egyenes összekötő nyíllal 19"/>
          <p:cNvCxnSpPr>
            <a:stCxn id="19" idx="0"/>
          </p:cNvCxnSpPr>
          <p:nvPr/>
        </p:nvCxnSpPr>
        <p:spPr bwMode="auto">
          <a:xfrm flipV="1">
            <a:off x="1017298" y="5031271"/>
            <a:ext cx="1250446" cy="100013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Szövegdoboz 20"/>
          <p:cNvSpPr txBox="1"/>
          <p:nvPr/>
        </p:nvSpPr>
        <p:spPr>
          <a:xfrm>
            <a:off x="6948264" y="6136268"/>
            <a:ext cx="21414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dirty="0">
                <a:solidFill>
                  <a:schemeClr val="accent2"/>
                </a:solidFill>
              </a:rPr>
              <a:t>A diagram nem miniatűr, </a:t>
            </a:r>
            <a:r>
              <a:rPr lang="hu-HU" sz="1200" dirty="0">
                <a:solidFill>
                  <a:schemeClr val="accent2"/>
                </a:solidFill>
              </a:rPr>
              <a:t>jól kihasználja az  oldalszélességet</a:t>
            </a:r>
          </a:p>
        </p:txBody>
      </p:sp>
      <p:cxnSp>
        <p:nvCxnSpPr>
          <p:cNvPr id="22" name="Egyenes összekötő nyíllal 21"/>
          <p:cNvCxnSpPr>
            <a:stCxn id="21" idx="0"/>
          </p:cNvCxnSpPr>
          <p:nvPr/>
        </p:nvCxnSpPr>
        <p:spPr bwMode="auto">
          <a:xfrm flipH="1" flipV="1">
            <a:off x="7168774" y="5322788"/>
            <a:ext cx="850200" cy="8134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Szövegdoboz 22"/>
          <p:cNvSpPr txBox="1"/>
          <p:nvPr/>
        </p:nvSpPr>
        <p:spPr>
          <a:xfrm>
            <a:off x="1907704" y="6129446"/>
            <a:ext cx="40319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>
                <a:solidFill>
                  <a:schemeClr val="accent2"/>
                </a:solidFill>
              </a:rPr>
              <a:t>Görbék egyenes vonallal összekötve</a:t>
            </a:r>
          </a:p>
          <a:p>
            <a:pPr algn="ctr"/>
            <a:r>
              <a:rPr lang="hu-HU" sz="1200" dirty="0">
                <a:solidFill>
                  <a:schemeClr val="accent2"/>
                </a:solidFill>
              </a:rPr>
              <a:t>(nem interpolációt, csak a mérési pontok összetartozását jelöljük vele. Nem feltétlenül szükséges)</a:t>
            </a:r>
          </a:p>
        </p:txBody>
      </p:sp>
      <p:cxnSp>
        <p:nvCxnSpPr>
          <p:cNvPr id="24" name="Egyenes összekötő nyíllal 23"/>
          <p:cNvCxnSpPr>
            <a:stCxn id="23" idx="0"/>
          </p:cNvCxnSpPr>
          <p:nvPr/>
        </p:nvCxnSpPr>
        <p:spPr bwMode="auto">
          <a:xfrm flipH="1" flipV="1">
            <a:off x="3131840" y="4221088"/>
            <a:ext cx="791834" cy="190835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Szövegdoboz 24"/>
          <p:cNvSpPr txBox="1"/>
          <p:nvPr/>
        </p:nvSpPr>
        <p:spPr>
          <a:xfrm>
            <a:off x="2036753" y="1643366"/>
            <a:ext cx="51907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10150" algn="r"/>
              </a:tabLst>
            </a:pPr>
            <a:r>
              <a:rPr lang="hu-HU" sz="1000" u="sng" dirty="0"/>
              <a:t>M13. mérési jegyzőkönyv	3</a:t>
            </a: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963613" y="204788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jegyzőkönyv követelményei IV.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06363" y="115888"/>
            <a:ext cx="720725" cy="720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>
              <a:latin typeface="Huni_Quorum Medium BT" panose="020E0603030505020404" pitchFamily="34" charset="-18"/>
            </a:endParaRPr>
          </a:p>
        </p:txBody>
      </p:sp>
      <p:pic>
        <p:nvPicPr>
          <p:cNvPr id="31" name="Picture 5" descr="ARAMLASTAN_TSZ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144463"/>
            <a:ext cx="6445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920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10"/>
          <p:cNvSpPr>
            <a:spLocks noChangeArrowheads="1"/>
          </p:cNvSpPr>
          <p:nvPr/>
        </p:nvSpPr>
        <p:spPr bwMode="auto">
          <a:xfrm>
            <a:off x="963613" y="204788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jegyzőkönyv követelményei V.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277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277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277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772" name="Text Box 12"/>
          <p:cNvSpPr txBox="1">
            <a:spLocks noChangeArrowheads="1"/>
          </p:cNvSpPr>
          <p:nvPr/>
        </p:nvSpPr>
        <p:spPr bwMode="auto">
          <a:xfrm>
            <a:off x="827088" y="836613"/>
            <a:ext cx="8137525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</a:rPr>
              <a:t>A jegyzőkönyv legyen logikus felépítésű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</a:rPr>
              <a:t>A jegyzőkönyv legyen tetszetős: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>
                <a:solidFill>
                  <a:schemeClr val="accent2"/>
                </a:solidFill>
              </a:rPr>
              <a:t>Sorkizárt formátum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>
                <a:solidFill>
                  <a:schemeClr val="accent2"/>
                </a:solidFill>
              </a:rPr>
              <a:t>Az összefüggések egyenletszerkesztővel készülnek és nem képként kerülnek beillesztésre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>
                <a:solidFill>
                  <a:schemeClr val="accent2"/>
                </a:solidFill>
              </a:rPr>
              <a:t>A diagramok egységes formátummal rendelkeznek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>
                <a:solidFill>
                  <a:schemeClr val="accent2"/>
                </a:solidFill>
              </a:rPr>
              <a:t>…</a:t>
            </a:r>
            <a:endParaRPr lang="hu-HU" altLang="hu-HU" sz="1800" b="0" dirty="0">
              <a:solidFill>
                <a:schemeClr val="accent2"/>
              </a:solidFill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A jegyzőkönyv formátuma: PDF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A jegyzőkönyvet és a számítási táblázatot egy file-ba tömörítve (lehetőleg </a:t>
            </a:r>
            <a:r>
              <a:rPr lang="hu-HU" altLang="hu-HU" sz="1800" b="0" dirty="0" err="1">
                <a:solidFill>
                  <a:schemeClr val="accent2"/>
                </a:solidFill>
                <a:latin typeface="+mj-lt"/>
              </a:rPr>
              <a:t>zip</a:t>
            </a: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) kell feltölteni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dirty="0">
                <a:solidFill>
                  <a:schemeClr val="accent2"/>
                </a:solidFill>
                <a:latin typeface="+mj-lt"/>
              </a:rPr>
              <a:t>A feltöltött file neve a következő formátum legyen:</a:t>
            </a:r>
          </a:p>
          <a:p>
            <a:pPr marL="400050" lvl="1" indent="0" algn="just" eaLnBrk="1" hangingPunct="1">
              <a:spcBef>
                <a:spcPct val="50000"/>
              </a:spcBef>
              <a:buNone/>
            </a:pPr>
            <a:r>
              <a:rPr lang="hu-HU" altLang="hu-HU" sz="1400" b="0" dirty="0">
                <a:solidFill>
                  <a:schemeClr val="accent2"/>
                </a:solidFill>
                <a:latin typeface="+mj-lt"/>
              </a:rPr>
              <a:t>Vezeteknev1_NEPTUN1_Vezeteknev2_NEPTUN2_</a:t>
            </a:r>
            <a:r>
              <a:rPr lang="hu-HU" altLang="hu-HU" sz="1400" b="0" dirty="0" err="1">
                <a:solidFill>
                  <a:schemeClr val="accent2"/>
                </a:solidFill>
                <a:latin typeface="+mj-lt"/>
              </a:rPr>
              <a:t>Mx</a:t>
            </a:r>
            <a:r>
              <a:rPr lang="hu-HU" altLang="hu-HU" sz="1400" b="0" dirty="0">
                <a:solidFill>
                  <a:schemeClr val="accent2"/>
                </a:solidFill>
                <a:latin typeface="+mj-lt"/>
              </a:rPr>
              <a:t>_</a:t>
            </a:r>
            <a:r>
              <a:rPr lang="hu-HU" altLang="hu-HU" sz="1400" b="0" dirty="0" err="1">
                <a:solidFill>
                  <a:schemeClr val="accent2"/>
                </a:solidFill>
                <a:latin typeface="+mj-lt"/>
              </a:rPr>
              <a:t>leadasihatarido.zip</a:t>
            </a:r>
            <a:endParaRPr lang="hu-HU" altLang="hu-HU" sz="1400" b="0" dirty="0">
              <a:solidFill>
                <a:schemeClr val="accent2"/>
              </a:solidFill>
              <a:latin typeface="+mj-lt"/>
            </a:endParaRPr>
          </a:p>
          <a:p>
            <a:pPr marL="400050" lvl="1" indent="0" algn="just" eaLnBrk="1" hangingPunct="1">
              <a:spcBef>
                <a:spcPct val="50000"/>
              </a:spcBef>
              <a:buNone/>
            </a:pPr>
            <a:r>
              <a:rPr lang="hu-HU" altLang="hu-HU" sz="1400" b="0" dirty="0">
                <a:solidFill>
                  <a:schemeClr val="accent2"/>
                </a:solidFill>
                <a:latin typeface="+mj-lt"/>
              </a:rPr>
              <a:t>Példa: </a:t>
            </a:r>
            <a:r>
              <a:rPr lang="hu-HU" altLang="hu-HU" sz="1400" b="0" dirty="0" err="1">
                <a:solidFill>
                  <a:schemeClr val="accent2"/>
                </a:solidFill>
                <a:latin typeface="+mj-lt"/>
              </a:rPr>
              <a:t>Coppola</a:t>
            </a:r>
            <a:r>
              <a:rPr lang="hu-HU" altLang="hu-HU" sz="1400" b="0" dirty="0">
                <a:solidFill>
                  <a:schemeClr val="accent2"/>
                </a:solidFill>
                <a:latin typeface="+mj-lt"/>
              </a:rPr>
              <a:t>_ABC123_</a:t>
            </a:r>
            <a:r>
              <a:rPr lang="hu-HU" altLang="hu-HU" sz="1400" b="0" dirty="0" err="1">
                <a:solidFill>
                  <a:schemeClr val="accent2"/>
                </a:solidFill>
                <a:latin typeface="+mj-lt"/>
              </a:rPr>
              <a:t>Almodovar</a:t>
            </a:r>
            <a:r>
              <a:rPr lang="hu-HU" altLang="hu-HU" sz="1400" b="0" dirty="0">
                <a:solidFill>
                  <a:schemeClr val="accent2"/>
                </a:solidFill>
                <a:latin typeface="+mj-lt"/>
              </a:rPr>
              <a:t>_DEF456_M13D_20161030.zip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dirty="0">
                <a:solidFill>
                  <a:schemeClr val="accent2"/>
                </a:solidFill>
                <a:latin typeface="+mj-lt"/>
              </a:rPr>
              <a:t>Nagyon fontos, hogy a jegyzőkönyvek önálló munkát tartalmazzanak, vagy másolás esetén megadott forrású elemeket. </a:t>
            </a:r>
            <a:r>
              <a:rPr lang="hu-HU" altLang="hu-HU" sz="1800" dirty="0">
                <a:solidFill>
                  <a:srgbClr val="FF0000"/>
                </a:solidFill>
                <a:latin typeface="+mj-lt"/>
              </a:rPr>
              <a:t>AKI NEM MEGENGEDETT FORRÁSOKAT HASZNÁL FEL, SZÁMOLNIA KELL AZ ETIKAI ELJÁRÁSSAL ÉS A FELFÜGGESZTÉSSEL!</a:t>
            </a:r>
            <a:endParaRPr lang="en-US" altLang="hu-HU" sz="18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299377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482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482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482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81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jegyzőkönyvek értékelése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4821" name="Text Box 12"/>
          <p:cNvSpPr txBox="1">
            <a:spLocks noChangeArrowheads="1"/>
          </p:cNvSpPr>
          <p:nvPr/>
        </p:nvSpPr>
        <p:spPr bwMode="auto">
          <a:xfrm>
            <a:off x="798579" y="1016732"/>
            <a:ext cx="8137525" cy="521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A jegyzőkönyv feltöltési határideje a mérést követő HÉTFŐ éjfél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A késést szankcionáljuk: -20%, és </a:t>
            </a:r>
            <a:r>
              <a:rPr lang="hu-HU" altLang="hu-HU" sz="1800" dirty="0" err="1">
                <a:solidFill>
                  <a:schemeClr val="accent2"/>
                </a:solidFill>
                <a:latin typeface="+mn-lt"/>
              </a:rPr>
              <a:t>különeljárási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 díj!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Az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időben feltöltött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jegyzőkönyvek értékelését 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2-3 napon belül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az adott mérésért felelős oktató értékeli 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Az elsőre elfogadott jegyzőkönyv egyszer javítható a jobb pont érdekében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, a javítás az értékelést követő vasárnap éjfélig tölthető fel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Amennyiben a jegyzőkönyv elsőre nem elfogadható, a javítás az értékelést követő vasárnap éjfélig tölthető fel. Amennyiben a javított jegyzőkönyv még mindig nem elfogadható, a második javítás </a:t>
            </a:r>
            <a:r>
              <a:rPr lang="hu-HU" altLang="hu-HU" sz="1800" dirty="0" err="1">
                <a:solidFill>
                  <a:schemeClr val="accent2"/>
                </a:solidFill>
                <a:latin typeface="+mn-lt"/>
              </a:rPr>
              <a:t>különeljárási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 díj ellenében a szorgalmi időszak utolsó péntekén 16:00-ig tölthető fel.</a:t>
            </a:r>
            <a:endParaRPr lang="en-US" altLang="hu-HU" sz="1800" dirty="0">
              <a:solidFill>
                <a:schemeClr val="accent2"/>
              </a:solidFill>
              <a:latin typeface="+mn-lt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jegyzőkönyv akkor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elfogadott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, ha kapott pontszám a maximális pontszám legalább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40%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-át eléri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Az elfogadott jegyzőkönyv a prezentáció tartás és az aláírás feltétele</a:t>
            </a:r>
          </a:p>
          <a:p>
            <a:pPr marL="0" indent="0" algn="just" eaLnBrk="1" hangingPunct="1">
              <a:spcBef>
                <a:spcPct val="50000"/>
              </a:spcBef>
              <a:buNone/>
            </a:pPr>
            <a:endParaRPr lang="en-US" altLang="hu-HU" sz="180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687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687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6872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6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Pre</a:t>
            </a:r>
            <a:r>
              <a:rPr lang="hu-HU" altLang="hu-HU" sz="2000" u="sng" dirty="0" err="1">
                <a:solidFill>
                  <a:schemeClr val="accent2"/>
                </a:solidFill>
                <a:latin typeface="Bookman Old Style" panose="02050604050505020204" pitchFamily="18" charset="0"/>
              </a:rPr>
              <a:t>zentáció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6869" name="Text Box 12"/>
          <p:cNvSpPr txBox="1">
            <a:spLocks noChangeArrowheads="1"/>
          </p:cNvSpPr>
          <p:nvPr/>
        </p:nvSpPr>
        <p:spPr bwMode="auto">
          <a:xfrm>
            <a:off x="755650" y="898525"/>
            <a:ext cx="8137525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Mintaprezentáció letölthető a honlapról (nem kötelező)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8 perces előadás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 lényegének bemutatása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személyes mérési feladat ismertetése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Mérőberendezés és eszközök ismertetése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Hibaszámítás ismertetése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Kiértékelés összefoglalása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Eredmények megjelenítése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 összefoglalása / értékelés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Szíves vesszük a mérésekre vonatkozó változtatási javítási javaslatokat!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687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687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6872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6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u="sng" dirty="0">
                <a:solidFill>
                  <a:schemeClr val="accent2"/>
                </a:solidFill>
                <a:latin typeface="Bookman Old Style" panose="02050604050505020204" pitchFamily="18" charset="0"/>
              </a:rPr>
              <a:t>Késés, pótlási lehetőségek </a:t>
            </a:r>
            <a:endParaRPr lang="en-US" altLang="hu-HU" sz="2000" u="sng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6869" name="Text Box 12"/>
          <p:cNvSpPr txBox="1">
            <a:spLocks noChangeArrowheads="1"/>
          </p:cNvSpPr>
          <p:nvPr/>
        </p:nvSpPr>
        <p:spPr bwMode="auto">
          <a:xfrm>
            <a:off x="755650" y="898525"/>
            <a:ext cx="8137525" cy="27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késés szankcionálása: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n-lt"/>
              </a:rPr>
              <a:t>-20% és </a:t>
            </a:r>
            <a:r>
              <a:rPr lang="hu-HU" altLang="hu-HU" sz="1600" b="0" dirty="0" err="1">
                <a:solidFill>
                  <a:schemeClr val="accent2"/>
                </a:solidFill>
                <a:latin typeface="+mn-lt"/>
              </a:rPr>
              <a:t>különeljárási</a:t>
            </a:r>
            <a:r>
              <a:rPr lang="hu-HU" altLang="hu-HU" sz="1600" b="0" dirty="0">
                <a:solidFill>
                  <a:schemeClr val="accent2"/>
                </a:solidFill>
                <a:latin typeface="+mn-lt"/>
              </a:rPr>
              <a:t> díj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dirty="0">
                <a:solidFill>
                  <a:schemeClr val="accent2"/>
                </a:solidFill>
              </a:rPr>
              <a:t>A jegyzőkönyvet legkésőbb a 14. oktatási héten pénteken 16:00-ig fel kell tölteni minden esetben. A jegyzőkönyv leadása a pótlási héten már nem lehetséges.</a:t>
            </a:r>
            <a:endParaRPr lang="hu-HU" altLang="hu-HU" sz="1400" b="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prezentáció pótlása: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>
                <a:solidFill>
                  <a:schemeClr val="accent2"/>
                </a:solidFill>
                <a:latin typeface="+mn-lt"/>
              </a:rPr>
              <a:t>A pótlási héten 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 err="1">
                <a:solidFill>
                  <a:schemeClr val="accent2"/>
                </a:solidFill>
                <a:latin typeface="+mn-lt"/>
              </a:rPr>
              <a:t>Különeljárási</a:t>
            </a:r>
            <a:r>
              <a:rPr lang="hu-HU" altLang="hu-HU" sz="1600" b="0" dirty="0">
                <a:solidFill>
                  <a:schemeClr val="accent2"/>
                </a:solidFill>
                <a:latin typeface="+mn-lt"/>
              </a:rPr>
              <a:t> díjas és 20% pontlevonással büntetendő.</a:t>
            </a:r>
            <a:endParaRPr lang="en-US" altLang="hu-HU" sz="1600" b="0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431110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uni_Quorum Medium BT" pitchFamily="34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uni_Quorum Medium BT" pitchFamily="34" charset="-18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40037</TotalTime>
  <Words>1499</Words>
  <Application>Microsoft Office PowerPoint</Application>
  <PresentationFormat>Diavetítés a képernyőre (4:3 oldalarány)</PresentationFormat>
  <Paragraphs>206</Paragraphs>
  <Slides>18</Slides>
  <Notes>15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  <vt:variant>
        <vt:lpstr>Egyéni diasorok</vt:lpstr>
      </vt:variant>
      <vt:variant>
        <vt:i4>1</vt:i4>
      </vt:variant>
    </vt:vector>
  </HeadingPairs>
  <TitlesOfParts>
    <vt:vector size="26" baseType="lpstr">
      <vt:lpstr>Arial</vt:lpstr>
      <vt:lpstr>Bookman Old Style</vt:lpstr>
      <vt:lpstr>Calibri</vt:lpstr>
      <vt:lpstr>Huni_Quorum Medium BT</vt:lpstr>
      <vt:lpstr>Symbol</vt:lpstr>
      <vt:lpstr>Wingdings</vt:lpstr>
      <vt:lpstr>Alapértelmezett terv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Egyéni diasor 1</vt:lpstr>
    </vt:vector>
  </TitlesOfParts>
  <Company>BME Áramlástan Tanszék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Jegyzőkönyv beszámoló</dc:title>
  <dc:creator>Nagy László</dc:creator>
  <cp:lastModifiedBy>istok</cp:lastModifiedBy>
  <cp:revision>480</cp:revision>
  <cp:lastPrinted>2015-09-04T14:27:33Z</cp:lastPrinted>
  <dcterms:created xsi:type="dcterms:W3CDTF">2005-11-15T08:12:11Z</dcterms:created>
  <dcterms:modified xsi:type="dcterms:W3CDTF">2024-10-21T13:21:39Z</dcterms:modified>
</cp:coreProperties>
</file>