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7" r:id="rId2"/>
    <p:sldId id="351" r:id="rId3"/>
    <p:sldId id="370" r:id="rId4"/>
    <p:sldId id="259" r:id="rId5"/>
    <p:sldId id="386" r:id="rId6"/>
    <p:sldId id="387" r:id="rId7"/>
    <p:sldId id="388" r:id="rId8"/>
    <p:sldId id="389" r:id="rId9"/>
    <p:sldId id="281" r:id="rId10"/>
    <p:sldId id="278" r:id="rId11"/>
    <p:sldId id="376" r:id="rId12"/>
    <p:sldId id="352" r:id="rId13"/>
    <p:sldId id="312" r:id="rId14"/>
    <p:sldId id="366" r:id="rId15"/>
    <p:sldId id="353" r:id="rId16"/>
    <p:sldId id="340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26" r:id="rId2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87212E"/>
    <a:srgbClr val="3E5E6A"/>
    <a:srgbClr val="BED2EB"/>
    <a:srgbClr val="820000"/>
    <a:srgbClr val="C8D2DC"/>
    <a:srgbClr val="A20000"/>
    <a:srgbClr val="000064"/>
    <a:srgbClr val="6800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20" d="100"/>
          <a:sy n="120" d="100"/>
        </p:scale>
        <p:origin x="2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12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KK\Arch&#237;v\Dunaferr_kokszol&#243;\2011\H&#337;cser&#233;l&#337;\v_deltap_v11.07.2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05796150481191"/>
          <c:y val="5.104606751742239E-2"/>
          <c:w val="0.79820472440944878"/>
          <c:h val="0.7362794823060910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ly"/>
            <c:order val="2"/>
            <c:intercept val="0"/>
            <c:dispRSqr val="0"/>
            <c:dispEq val="1"/>
            <c:trendlineLbl>
              <c:layout>
                <c:manualLayout>
                  <c:x val="-0.20768110236220477"/>
                  <c:y val="0.14236799710381029"/>
                </c:manualLayout>
              </c:layout>
              <c:numFmt formatCode="General" sourceLinked="0"/>
            </c:trendlineLbl>
          </c:trendline>
          <c:xVal>
            <c:numRef>
              <c:f>Munka1!$B$5:$B$24</c:f>
              <c:numCache>
                <c:formatCode>General</c:formatCode>
                <c:ptCount val="20"/>
                <c:pt idx="0">
                  <c:v>37.42</c:v>
                </c:pt>
                <c:pt idx="1">
                  <c:v>35.450000000000003</c:v>
                </c:pt>
                <c:pt idx="2">
                  <c:v>33.479999999999997</c:v>
                </c:pt>
                <c:pt idx="3">
                  <c:v>31.53</c:v>
                </c:pt>
                <c:pt idx="4">
                  <c:v>29.59</c:v>
                </c:pt>
                <c:pt idx="5">
                  <c:v>27.65</c:v>
                </c:pt>
                <c:pt idx="6">
                  <c:v>25.73</c:v>
                </c:pt>
                <c:pt idx="7">
                  <c:v>23.83</c:v>
                </c:pt>
                <c:pt idx="8">
                  <c:v>21.93</c:v>
                </c:pt>
                <c:pt idx="9">
                  <c:v>20.05</c:v>
                </c:pt>
                <c:pt idx="10">
                  <c:v>18.170000000000002</c:v>
                </c:pt>
                <c:pt idx="11">
                  <c:v>16.28</c:v>
                </c:pt>
                <c:pt idx="12">
                  <c:v>14.39</c:v>
                </c:pt>
                <c:pt idx="13">
                  <c:v>12.49</c:v>
                </c:pt>
                <c:pt idx="14">
                  <c:v>10.6</c:v>
                </c:pt>
                <c:pt idx="15">
                  <c:v>8.6999999999999993</c:v>
                </c:pt>
                <c:pt idx="16">
                  <c:v>6.8</c:v>
                </c:pt>
                <c:pt idx="17">
                  <c:v>4.9000000000000004</c:v>
                </c:pt>
                <c:pt idx="18">
                  <c:v>2.98</c:v>
                </c:pt>
                <c:pt idx="19">
                  <c:v>1.01</c:v>
                </c:pt>
              </c:numCache>
            </c:numRef>
          </c:xVal>
          <c:yVal>
            <c:numRef>
              <c:f>Munka1!$C$5:$C$24</c:f>
              <c:numCache>
                <c:formatCode>General</c:formatCode>
                <c:ptCount val="20"/>
                <c:pt idx="0">
                  <c:v>5823.7115800000001</c:v>
                </c:pt>
                <c:pt idx="1">
                  <c:v>5242.0387799999999</c:v>
                </c:pt>
                <c:pt idx="2">
                  <c:v>4693.2969199999998</c:v>
                </c:pt>
                <c:pt idx="3">
                  <c:v>4194.8329400000002</c:v>
                </c:pt>
                <c:pt idx="4">
                  <c:v>3738.33862</c:v>
                </c:pt>
                <c:pt idx="5">
                  <c:v>3314.11292</c:v>
                </c:pt>
                <c:pt idx="6">
                  <c:v>2950.6063799999997</c:v>
                </c:pt>
                <c:pt idx="7">
                  <c:v>2644.6047999999996</c:v>
                </c:pt>
                <c:pt idx="8">
                  <c:v>2351.1872999999996</c:v>
                </c:pt>
                <c:pt idx="9">
                  <c:v>2057.01008</c:v>
                </c:pt>
                <c:pt idx="10">
                  <c:v>1765.1509799999999</c:v>
                </c:pt>
                <c:pt idx="11">
                  <c:v>1487.0252800000001</c:v>
                </c:pt>
                <c:pt idx="12">
                  <c:v>1098.74992</c:v>
                </c:pt>
                <c:pt idx="13">
                  <c:v>883.0965799999999</c:v>
                </c:pt>
                <c:pt idx="14">
                  <c:v>682.01427999999999</c:v>
                </c:pt>
                <c:pt idx="15">
                  <c:v>503.08073999999999</c:v>
                </c:pt>
                <c:pt idx="16">
                  <c:v>342.72138000000001</c:v>
                </c:pt>
                <c:pt idx="17">
                  <c:v>204.95882</c:v>
                </c:pt>
                <c:pt idx="18">
                  <c:v>90.679399999999987</c:v>
                </c:pt>
                <c:pt idx="19">
                  <c:v>12.81784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896-42CC-99BA-AB9D62A6D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024064"/>
        <c:axId val="52025600"/>
      </c:scatterChart>
      <c:valAx>
        <c:axId val="52024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 dirty="0" err="1" smtClean="0"/>
                  <a:t>Geschwindigkeit</a:t>
                </a:r>
                <a:r>
                  <a:rPr lang="hu-HU" dirty="0" smtClean="0"/>
                  <a:t> </a:t>
                </a:r>
                <a:r>
                  <a:rPr lang="hu-HU" dirty="0">
                    <a:latin typeface="Calibri"/>
                  </a:rPr>
                  <a:t>[m/s]</a:t>
                </a:r>
                <a:endParaRPr lang="hu-HU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2025600"/>
        <c:crosses val="autoZero"/>
        <c:crossBetween val="midCat"/>
      </c:valAx>
      <c:valAx>
        <c:axId val="520256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>
                    <a:latin typeface="Calibri"/>
                  </a:rPr>
                  <a:t>Δp [Pa]</a:t>
                </a:r>
                <a:endParaRPr lang="hu-H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202406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10CB6-98F5-4B40-83DF-20F1D00F54A0}" type="datetimeFigureOut">
              <a:rPr lang="hu-HU" smtClean="0"/>
              <a:t>2020. 05. 18.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232EF-3E0A-448E-806E-4D57A6AEB00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8889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90E96-CBEF-4CF6-9978-00190B0CE313}" type="datetimeFigureOut">
              <a:rPr lang="hu-HU" smtClean="0"/>
              <a:t>2020. 05. 18.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F0F37-0C82-40F1-8282-CE22CB2618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720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H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églalap 12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212976"/>
            <a:ext cx="5184576" cy="1152128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smtClean="0"/>
              <a:t>Konferencia/esemény címe</a:t>
            </a:r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/>
          </p:nvPr>
        </p:nvSpPr>
        <p:spPr>
          <a:xfrm>
            <a:off x="263352" y="6093296"/>
            <a:ext cx="5184576" cy="648072"/>
          </a:xfrm>
          <a:prstGeom prst="rect">
            <a:avLst/>
          </a:prstGeom>
        </p:spPr>
        <p:txBody>
          <a:bodyPr lIns="72000" rIns="72000" anchor="b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223792" y="1484784"/>
            <a:ext cx="7632848" cy="1584176"/>
          </a:xfrm>
          <a:solidFill>
            <a:schemeClr val="accent1"/>
          </a:solidFill>
        </p:spPr>
        <p:txBody>
          <a:bodyPr>
            <a:normAutofit/>
          </a:bodyPr>
          <a:lstStyle>
            <a:lvl1pPr algn="r">
              <a:defRPr sz="3200" cap="none"/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pic>
        <p:nvPicPr>
          <p:cNvPr id="11" name="Picture 2" descr="H:\Atmoszferikus labor\17_Kommunikáció\Wordpress_weblap\logok\gp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936" y="133202"/>
            <a:ext cx="1056714" cy="10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ép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437"/>
            <a:ext cx="2619048" cy="78815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14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3" y="3212976"/>
            <a:ext cx="5184575" cy="1152128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err="1" smtClean="0"/>
              <a:t>Conference</a:t>
            </a:r>
            <a:r>
              <a:rPr lang="hu-HU" dirty="0" smtClean="0"/>
              <a:t> / </a:t>
            </a:r>
            <a:r>
              <a:rPr lang="hu-HU" dirty="0" err="1" smtClean="0"/>
              <a:t>event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3352" y="5949280"/>
            <a:ext cx="5184576" cy="792088"/>
          </a:xfrm>
          <a:prstGeom prst="rect">
            <a:avLst/>
          </a:prstGeom>
        </p:spPr>
        <p:txBody>
          <a:bodyPr lIns="72000" rIns="72000" anchor="b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hu-HU" dirty="0" err="1" smtClean="0"/>
              <a:t>Date</a:t>
            </a:r>
            <a:endParaRPr lang="hu-HU" dirty="0" smtClean="0"/>
          </a:p>
        </p:txBody>
      </p:sp>
      <p:sp>
        <p:nvSpPr>
          <p:cNvPr id="8" name="Cím 7"/>
          <p:cNvSpPr>
            <a:spLocks noGrp="1"/>
          </p:cNvSpPr>
          <p:nvPr>
            <p:ph type="title" hasCustomPrompt="1"/>
          </p:nvPr>
        </p:nvSpPr>
        <p:spPr>
          <a:xfrm>
            <a:off x="4223792" y="1484784"/>
            <a:ext cx="7704856" cy="1584176"/>
          </a:xfrm>
          <a:solidFill>
            <a:schemeClr val="accent1"/>
          </a:solidFill>
        </p:spPr>
        <p:txBody>
          <a:bodyPr rIns="162000">
            <a:normAutofit/>
          </a:bodyPr>
          <a:lstStyle>
            <a:lvl1pPr algn="r">
              <a:defRPr sz="3200" cap="none"/>
            </a:lvl1pPr>
          </a:lstStyle>
          <a:p>
            <a:r>
              <a:rPr lang="hu-HU" dirty="0" err="1" smtClean="0"/>
              <a:t>Title</a:t>
            </a:r>
            <a:r>
              <a:rPr lang="hu-HU" dirty="0" smtClean="0"/>
              <a:t> of </a:t>
            </a:r>
            <a:r>
              <a:rPr lang="hu-HU" dirty="0" err="1" smtClean="0"/>
              <a:t>presentation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6" y="133328"/>
            <a:ext cx="1094454" cy="1128203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000"/>
            <a:ext cx="2619048" cy="7884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2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2_H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165139"/>
            <a:ext cx="5256584" cy="1199965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smtClean="0"/>
              <a:t>Konferencia / esemény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9351" y="5949280"/>
            <a:ext cx="5280585" cy="79208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600" b="1">
                <a:solidFill>
                  <a:srgbClr val="87212E"/>
                </a:solidFill>
              </a:defRPr>
            </a:lvl1pPr>
          </a:lstStyle>
          <a:p>
            <a:pPr lvl="0"/>
            <a:r>
              <a:rPr lang="hu-HU" dirty="0" smtClean="0"/>
              <a:t>Dátum stb.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223792" y="1484784"/>
            <a:ext cx="7632848" cy="1584176"/>
          </a:xfrm>
          <a:solidFill>
            <a:schemeClr val="tx2"/>
          </a:solidFill>
        </p:spPr>
        <p:txBody>
          <a:bodyPr lIns="72000" rIns="72000">
            <a:normAutofit/>
          </a:bodyPr>
          <a:lstStyle>
            <a:lvl1pPr algn="r"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pic>
        <p:nvPicPr>
          <p:cNvPr id="14" name="Picture 2" descr="H:\Atmoszferikus labor\17_Kommunikáció\Wordpress_weblap\logok\gp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936" y="133202"/>
            <a:ext cx="1056714" cy="10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Kép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437"/>
            <a:ext cx="2619048" cy="788156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55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2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pic>
        <p:nvPicPr>
          <p:cNvPr id="16" name="Kép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165139"/>
            <a:ext cx="5256584" cy="1199965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err="1" smtClean="0"/>
              <a:t>Conference</a:t>
            </a:r>
            <a:r>
              <a:rPr lang="hu-HU" dirty="0" smtClean="0"/>
              <a:t> / </a:t>
            </a:r>
            <a:r>
              <a:rPr lang="hu-HU" dirty="0" err="1" smtClean="0"/>
              <a:t>event</a:t>
            </a:r>
            <a:r>
              <a:rPr lang="hu-HU" dirty="0" smtClean="0"/>
              <a:t> </a:t>
            </a:r>
            <a:r>
              <a:rPr lang="hu-HU" dirty="0" err="1" smtClean="0"/>
              <a:t>title</a:t>
            </a:r>
            <a:endParaRPr lang="hu-HU" dirty="0" smtClean="0"/>
          </a:p>
          <a:p>
            <a:r>
              <a:rPr lang="hu-HU" dirty="0" err="1" smtClean="0"/>
              <a:t>logo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9351" y="5949280"/>
            <a:ext cx="5280585" cy="79208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600" b="1">
                <a:solidFill>
                  <a:srgbClr val="87212E"/>
                </a:solidFill>
              </a:defRPr>
            </a:lvl1pPr>
          </a:lstStyle>
          <a:p>
            <a:pPr lvl="0"/>
            <a:r>
              <a:rPr lang="hu-HU" dirty="0" err="1" smtClean="0"/>
              <a:t>Date</a:t>
            </a:r>
            <a:endParaRPr lang="hu-HU" dirty="0" smtClean="0"/>
          </a:p>
        </p:txBody>
      </p:sp>
      <p:sp>
        <p:nvSpPr>
          <p:cNvPr id="8" name="Cím 7"/>
          <p:cNvSpPr>
            <a:spLocks noGrp="1"/>
          </p:cNvSpPr>
          <p:nvPr>
            <p:ph type="title" hasCustomPrompt="1"/>
          </p:nvPr>
        </p:nvSpPr>
        <p:spPr>
          <a:xfrm>
            <a:off x="4223792" y="1484784"/>
            <a:ext cx="7632848" cy="1584176"/>
          </a:xfrm>
          <a:solidFill>
            <a:schemeClr val="tx2"/>
          </a:solidFill>
        </p:spPr>
        <p:txBody>
          <a:bodyPr lIns="72000" rIns="72000">
            <a:normAutofit/>
          </a:bodyPr>
          <a:lstStyle>
            <a:lvl1pPr algn="r"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hu-HU" dirty="0" err="1" smtClean="0"/>
              <a:t>Title</a:t>
            </a:r>
            <a:r>
              <a:rPr lang="hu-HU" dirty="0" smtClean="0"/>
              <a:t> of </a:t>
            </a:r>
            <a:r>
              <a:rPr lang="hu-HU" dirty="0" err="1" smtClean="0"/>
              <a:t>presentation</a:t>
            </a:r>
            <a:endParaRPr lang="hu-HU" dirty="0"/>
          </a:p>
        </p:txBody>
      </p:sp>
      <p:pic>
        <p:nvPicPr>
          <p:cNvPr id="13" name="Kép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6" y="133328"/>
            <a:ext cx="1094454" cy="1128203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000"/>
            <a:ext cx="2619048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44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>
            <a:spLocks noGrp="1"/>
          </p:cNvSpPr>
          <p:nvPr>
            <p:ph idx="1" hasCustomPrompt="1"/>
          </p:nvPr>
        </p:nvSpPr>
        <p:spPr>
          <a:xfrm>
            <a:off x="335360" y="1196752"/>
            <a:ext cx="11233248" cy="5184576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3176827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>
            <a:spLocks noGrp="1"/>
          </p:cNvSpPr>
          <p:nvPr>
            <p:ph idx="1" hasCustomPrompt="1"/>
          </p:nvPr>
        </p:nvSpPr>
        <p:spPr>
          <a:xfrm>
            <a:off x="335360" y="1052736"/>
            <a:ext cx="5400600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  <p:sp>
        <p:nvSpPr>
          <p:cNvPr id="6" name="Tartalom helye 2"/>
          <p:cNvSpPr>
            <a:spLocks noGrp="1"/>
          </p:cNvSpPr>
          <p:nvPr>
            <p:ph idx="10" hasCustomPrompt="1"/>
          </p:nvPr>
        </p:nvSpPr>
        <p:spPr>
          <a:xfrm>
            <a:off x="6384032" y="1052736"/>
            <a:ext cx="5472608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60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&amp; referenc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hu-HU" dirty="0" smtClean="0"/>
              <a:t>Mintacím szerkesztése</a:t>
            </a:r>
            <a:br>
              <a:rPr lang="hu-HU" dirty="0" smtClean="0"/>
            </a:br>
            <a:r>
              <a:rPr lang="hu-HU" dirty="0" smtClean="0"/>
              <a:t>LEHET KÉTSOROS IS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1052736"/>
            <a:ext cx="10849703" cy="165576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▫"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 dirty="0" err="1" smtClean="0"/>
              <a:t>Bulletpoint</a:t>
            </a:r>
            <a:r>
              <a:rPr lang="hu-HU" dirty="0" smtClean="0"/>
              <a:t> </a:t>
            </a:r>
            <a:r>
              <a:rPr lang="hu-HU" dirty="0" err="1" smtClean="0"/>
              <a:t>list</a:t>
            </a:r>
            <a:endParaRPr lang="hu-HU" dirty="0" smtClean="0"/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1" hasCustomPrompt="1"/>
          </p:nvPr>
        </p:nvSpPr>
        <p:spPr>
          <a:xfrm>
            <a:off x="192000" y="6211362"/>
            <a:ext cx="11808000" cy="313932"/>
          </a:xfrm>
          <a:prstGeom prst="rect">
            <a:avLst/>
          </a:prstGeom>
          <a:solidFill>
            <a:schemeClr val="accent3"/>
          </a:solidFill>
        </p:spPr>
        <p:txBody>
          <a:bodyPr anchor="b">
            <a:spAutoFit/>
          </a:bodyPr>
          <a:lstStyle>
            <a:lvl1pPr marL="357188" marR="0" indent="-357188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hu-HU" altLang="hu-HU" sz="1200" b="1" i="0" kern="1200" dirty="0" err="1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>
              <a:buNone/>
              <a:defRPr lang="hu-HU" sz="1200" b="1" kern="1200" dirty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err="1" smtClean="0"/>
              <a:t>Put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reference</a:t>
            </a:r>
            <a:r>
              <a:rPr lang="hu-HU" dirty="0" smtClean="0"/>
              <a:t> here</a:t>
            </a:r>
            <a:endParaRPr lang="hu-HU" altLang="hu-HU" sz="12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64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1753382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753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4294967295" hasCustomPrompt="1"/>
          </p:nvPr>
        </p:nvSpPr>
        <p:spPr>
          <a:xfrm>
            <a:off x="335360" y="1052736"/>
            <a:ext cx="6336704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err="1" smtClean="0">
                <a:solidFill>
                  <a:schemeClr val="accent6"/>
                </a:solidFill>
              </a:rPr>
              <a:t>Items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with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figures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on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the</a:t>
            </a:r>
            <a:r>
              <a:rPr lang="hu-HU" altLang="hu-HU" dirty="0" smtClean="0">
                <a:solidFill>
                  <a:schemeClr val="accent6"/>
                </a:solidFill>
              </a:rPr>
              <a:t> right…</a:t>
            </a: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err="1" smtClean="0">
                <a:solidFill>
                  <a:schemeClr val="accent6"/>
                </a:solidFill>
              </a:rPr>
              <a:t>Item</a:t>
            </a:r>
            <a:r>
              <a:rPr lang="hu-HU" altLang="hu-HU" dirty="0" smtClean="0">
                <a:solidFill>
                  <a:schemeClr val="accent6"/>
                </a:solidFill>
              </a:rPr>
              <a:t>…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Kép helye 4"/>
          <p:cNvSpPr>
            <a:spLocks noGrp="1"/>
          </p:cNvSpPr>
          <p:nvPr>
            <p:ph type="pic" sz="quarter" idx="10"/>
          </p:nvPr>
        </p:nvSpPr>
        <p:spPr>
          <a:xfrm>
            <a:off x="6959602" y="1052736"/>
            <a:ext cx="4897967" cy="2376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875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dia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484784"/>
            <a:ext cx="5838404" cy="5256584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587" y="908720"/>
            <a:ext cx="5838404" cy="56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5" name="Szöveg helye 9"/>
          <p:cNvSpPr>
            <a:spLocks noGrp="1"/>
          </p:cNvSpPr>
          <p:nvPr>
            <p:ph type="body" sz="quarter" idx="14"/>
          </p:nvPr>
        </p:nvSpPr>
        <p:spPr>
          <a:xfrm>
            <a:off x="6192013" y="1484784"/>
            <a:ext cx="5857975" cy="5256584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Szöveg helye 11"/>
          <p:cNvSpPr>
            <a:spLocks noGrp="1"/>
          </p:cNvSpPr>
          <p:nvPr>
            <p:ph type="body" sz="quarter" idx="15" hasCustomPrompt="1"/>
          </p:nvPr>
        </p:nvSpPr>
        <p:spPr>
          <a:xfrm>
            <a:off x="6192013" y="908720"/>
            <a:ext cx="5857975" cy="5659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45337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dia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NÉV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484784"/>
            <a:ext cx="3841751" cy="5328592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587" y="908720"/>
            <a:ext cx="3841751" cy="56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3" name="Szöveg helye 9"/>
          <p:cNvSpPr>
            <a:spLocks noGrp="1"/>
          </p:cNvSpPr>
          <p:nvPr>
            <p:ph type="body" sz="quarter" idx="12"/>
          </p:nvPr>
        </p:nvSpPr>
        <p:spPr>
          <a:xfrm>
            <a:off x="4175789" y="1484784"/>
            <a:ext cx="3841751" cy="5328592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Szöveg helye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75789" y="908720"/>
            <a:ext cx="3841751" cy="5659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5" name="Szöveg helye 9"/>
          <p:cNvSpPr>
            <a:spLocks noGrp="1"/>
          </p:cNvSpPr>
          <p:nvPr>
            <p:ph type="body" sz="quarter" idx="14"/>
          </p:nvPr>
        </p:nvSpPr>
        <p:spPr>
          <a:xfrm>
            <a:off x="8208237" y="1484784"/>
            <a:ext cx="3841751" cy="5328592"/>
          </a:xfrm>
          <a:prstGeom prst="rect">
            <a:avLst/>
          </a:prstGeom>
          <a:solidFill>
            <a:srgbClr val="A6D2D1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Szöveg helye 11"/>
          <p:cNvSpPr>
            <a:spLocks noGrp="1"/>
          </p:cNvSpPr>
          <p:nvPr>
            <p:ph type="body" sz="quarter" idx="15" hasCustomPrompt="1"/>
          </p:nvPr>
        </p:nvSpPr>
        <p:spPr>
          <a:xfrm>
            <a:off x="8208237" y="908720"/>
            <a:ext cx="3841751" cy="565958"/>
          </a:xfrm>
          <a:prstGeom prst="rect">
            <a:avLst/>
          </a:prstGeom>
          <a:solidFill>
            <a:srgbClr val="2D6966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3026836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jektdia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2"/>
          <p:cNvSpPr>
            <a:spLocks noChangeArrowheads="1"/>
          </p:cNvSpPr>
          <p:nvPr userDrawn="1"/>
        </p:nvSpPr>
        <p:spPr bwMode="auto">
          <a:xfrm>
            <a:off x="161586" y="116632"/>
            <a:ext cx="3841751" cy="765276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hu-HU" altLang="hu-HU" sz="1800" cap="all" baseline="0" dirty="0" smtClean="0">
              <a:solidFill>
                <a:srgbClr val="000000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161586" y="116632"/>
            <a:ext cx="3841751" cy="764704"/>
          </a:xfrm>
          <a:noFill/>
        </p:spPr>
        <p:txBody>
          <a:bodyPr/>
          <a:lstStyle>
            <a:lvl1pPr marL="88900" indent="0">
              <a:defRPr/>
            </a:lvl1pPr>
          </a:lstStyle>
          <a:p>
            <a:r>
              <a:rPr lang="hu-HU" smtClean="0"/>
              <a:t>NÉV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363080"/>
            <a:ext cx="3841751" cy="5378288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4586" y="1003040"/>
            <a:ext cx="3841751" cy="360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3" name="Szöveg helye 9"/>
          <p:cNvSpPr>
            <a:spLocks noGrp="1"/>
          </p:cNvSpPr>
          <p:nvPr>
            <p:ph type="body" sz="quarter" idx="12"/>
          </p:nvPr>
        </p:nvSpPr>
        <p:spPr>
          <a:xfrm>
            <a:off x="4157792" y="476672"/>
            <a:ext cx="3882049" cy="2880320"/>
          </a:xfrm>
          <a:prstGeom prst="rect">
            <a:avLst/>
          </a:prstGeom>
          <a:solidFill>
            <a:srgbClr val="A6D2D1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Szöveg helye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57792" y="116632"/>
            <a:ext cx="3882049" cy="360040"/>
          </a:xfrm>
          <a:prstGeom prst="rect">
            <a:avLst/>
          </a:prstGeom>
          <a:solidFill>
            <a:srgbClr val="3E5E6A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9" name="Szöveg helye 9"/>
          <p:cNvSpPr>
            <a:spLocks noGrp="1"/>
          </p:cNvSpPr>
          <p:nvPr>
            <p:ph type="body" sz="quarter" idx="16"/>
          </p:nvPr>
        </p:nvSpPr>
        <p:spPr>
          <a:xfrm>
            <a:off x="4157791" y="3795128"/>
            <a:ext cx="3882048" cy="2946243"/>
          </a:xfrm>
          <a:prstGeom prst="rect">
            <a:avLst/>
          </a:prstGeom>
          <a:solidFill>
            <a:srgbClr val="D2C1B6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1" name="Szöveg helye 11"/>
          <p:cNvSpPr>
            <a:spLocks noGrp="1"/>
          </p:cNvSpPr>
          <p:nvPr>
            <p:ph type="body" sz="quarter" idx="17" hasCustomPrompt="1"/>
          </p:nvPr>
        </p:nvSpPr>
        <p:spPr>
          <a:xfrm>
            <a:off x="4157791" y="3435085"/>
            <a:ext cx="3882048" cy="360040"/>
          </a:xfrm>
          <a:prstGeom prst="rect">
            <a:avLst/>
          </a:prstGeom>
          <a:solidFill>
            <a:srgbClr val="564330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7" name="Szöveg helye 9"/>
          <p:cNvSpPr>
            <a:spLocks noGrp="1"/>
          </p:cNvSpPr>
          <p:nvPr>
            <p:ph type="body" sz="quarter" idx="18"/>
          </p:nvPr>
        </p:nvSpPr>
        <p:spPr>
          <a:xfrm>
            <a:off x="8194294" y="476672"/>
            <a:ext cx="3882049" cy="2880320"/>
          </a:xfrm>
          <a:prstGeom prst="rect">
            <a:avLst/>
          </a:prstGeom>
          <a:solidFill>
            <a:srgbClr val="C8D2DC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8" name="Szöveg helye 11"/>
          <p:cNvSpPr>
            <a:spLocks noGrp="1"/>
          </p:cNvSpPr>
          <p:nvPr>
            <p:ph type="body" sz="quarter" idx="19" hasCustomPrompt="1"/>
          </p:nvPr>
        </p:nvSpPr>
        <p:spPr>
          <a:xfrm>
            <a:off x="8194294" y="116632"/>
            <a:ext cx="3882049" cy="360040"/>
          </a:xfrm>
          <a:prstGeom prst="rect">
            <a:avLst/>
          </a:prstGeom>
          <a:solidFill>
            <a:srgbClr val="000064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9" name="Szöveg helye 9"/>
          <p:cNvSpPr>
            <a:spLocks noGrp="1"/>
          </p:cNvSpPr>
          <p:nvPr>
            <p:ph type="body" sz="quarter" idx="20"/>
          </p:nvPr>
        </p:nvSpPr>
        <p:spPr>
          <a:xfrm>
            <a:off x="8194293" y="3795128"/>
            <a:ext cx="3882048" cy="2946243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0" name="Szöveg helye 11"/>
          <p:cNvSpPr>
            <a:spLocks noGrp="1"/>
          </p:cNvSpPr>
          <p:nvPr>
            <p:ph type="body" sz="quarter" idx="21" hasCustomPrompt="1"/>
          </p:nvPr>
        </p:nvSpPr>
        <p:spPr>
          <a:xfrm>
            <a:off x="8194293" y="3435085"/>
            <a:ext cx="3882048" cy="360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3554096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14917" y="1341438"/>
            <a:ext cx="5281083" cy="45259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9200" y="1341438"/>
            <a:ext cx="5283200" cy="45259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4917" y="0"/>
            <a:ext cx="10561671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232031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/>
        </p:nvSpPr>
        <p:spPr bwMode="auto">
          <a:xfrm>
            <a:off x="777690" y="-572"/>
            <a:ext cx="11414310" cy="765276"/>
          </a:xfrm>
          <a:prstGeom prst="rect">
            <a:avLst/>
          </a:prstGeom>
          <a:gradFill rotWithShape="1">
            <a:gsLst>
              <a:gs pos="71000">
                <a:schemeClr val="accent1"/>
              </a:gs>
              <a:gs pos="0">
                <a:schemeClr val="tx1"/>
              </a:gs>
              <a:gs pos="97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hu-HU" altLang="hu-HU" sz="1800" cap="all" baseline="0" dirty="0" smtClean="0">
              <a:solidFill>
                <a:srgbClr val="000000"/>
              </a:solidFill>
            </a:endParaRPr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11279719" y="44453"/>
            <a:ext cx="673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76DE81E0-2305-4FC4-87CD-D90D2338ADBC}" type="slidenum">
              <a:rPr lang="hu-HU" altLang="hu-HU" sz="1800" smtClean="0">
                <a:solidFill>
                  <a:schemeClr val="tx2"/>
                </a:solidFill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r>
              <a:rPr lang="hu-HU" altLang="hu-HU" sz="18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031" name="Text Box 17"/>
          <p:cNvSpPr txBox="1">
            <a:spLocks noChangeArrowheads="1"/>
          </p:cNvSpPr>
          <p:nvPr/>
        </p:nvSpPr>
        <p:spPr bwMode="auto">
          <a:xfrm>
            <a:off x="11279719" y="404667"/>
            <a:ext cx="673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hu-HU" altLang="hu-HU" sz="1800" dirty="0" smtClean="0">
                <a:solidFill>
                  <a:srgbClr val="C0C0C0"/>
                </a:solidFill>
              </a:rPr>
              <a:t>26</a:t>
            </a:r>
            <a:endParaRPr lang="hu-HU" altLang="hu-HU" sz="1800" dirty="0" smtClean="0">
              <a:solidFill>
                <a:srgbClr val="C0C0C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87971" y="0"/>
            <a:ext cx="10588617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dirty="0" smtClean="0"/>
              <a:t>Mintacím szerkesztése</a:t>
            </a:r>
            <a:br>
              <a:rPr lang="hu-HU" altLang="hu-HU" dirty="0" smtClean="0"/>
            </a:br>
            <a:r>
              <a:rPr lang="hu-HU" altLang="hu-HU" dirty="0" smtClean="0"/>
              <a:t>mintacím</a:t>
            </a:r>
          </a:p>
        </p:txBody>
      </p:sp>
      <p:sp>
        <p:nvSpPr>
          <p:cNvPr id="10" name="Szöveg helye 2"/>
          <p:cNvSpPr txBox="1">
            <a:spLocks/>
          </p:cNvSpPr>
          <p:nvPr/>
        </p:nvSpPr>
        <p:spPr>
          <a:xfrm>
            <a:off x="72002" y="6497638"/>
            <a:ext cx="12073433" cy="360362"/>
          </a:xfrm>
          <a:prstGeom prst="rect">
            <a:avLst/>
          </a:prstGeom>
        </p:spPr>
        <p:txBody>
          <a:bodyPr anchor="b"/>
          <a:lstStyle>
            <a:lvl1pPr marL="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algn="l">
              <a:tabLst>
                <a:tab pos="4481513" algn="ctr"/>
                <a:tab pos="11834813" algn="r"/>
              </a:tabLst>
            </a:pPr>
            <a:r>
              <a:rPr lang="hu-HU" sz="1100" kern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Vorlesung</a:t>
            </a:r>
            <a:r>
              <a:rPr lang="hu-HU" sz="1100" kern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hu-HU" sz="1100" kern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Strömungslehre</a:t>
            </a:r>
            <a:r>
              <a:rPr lang="hu-HU" sz="1100" kern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Dr. Istók Balázs BME Áramlástan Tanszék</a:t>
            </a:r>
            <a:endParaRPr lang="hu-HU" sz="1100" kern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11376587" y="0"/>
            <a:ext cx="0" cy="756000"/>
          </a:xfrm>
          <a:prstGeom prst="line">
            <a:avLst/>
          </a:prstGeom>
          <a:noFill/>
          <a:ln w="25400">
            <a:gradFill>
              <a:gsLst>
                <a:gs pos="0">
                  <a:schemeClr val="tx2"/>
                </a:gs>
                <a:gs pos="100000">
                  <a:srgbClr val="F5F5F5"/>
                </a:gs>
                <a:gs pos="84000">
                  <a:schemeClr val="bg1">
                    <a:lumMod val="85000"/>
                  </a:schemeClr>
                </a:gs>
              </a:gsLst>
              <a:lin ang="5400000" scaled="1"/>
            </a:gra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800" b="1">
              <a:solidFill>
                <a:srgbClr val="000000"/>
              </a:solidFill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52736"/>
            <a:ext cx="10959008" cy="481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dirty="0" smtClean="0"/>
              <a:t>Mintaszöveg szerkesztése</a:t>
            </a:r>
          </a:p>
          <a:p>
            <a:pPr lvl="1"/>
            <a:r>
              <a:rPr lang="hu-HU" altLang="hu-HU" dirty="0" smtClean="0"/>
              <a:t>Második szint</a:t>
            </a:r>
          </a:p>
          <a:p>
            <a:pPr lvl="2"/>
            <a:r>
              <a:rPr lang="hu-HU" altLang="hu-HU" dirty="0" smtClean="0"/>
              <a:t>Harmadik szint</a:t>
            </a:r>
          </a:p>
          <a:p>
            <a:pPr lvl="3"/>
            <a:r>
              <a:rPr lang="hu-HU" altLang="hu-HU" dirty="0" smtClean="0"/>
              <a:t>Negyedik szint</a:t>
            </a:r>
          </a:p>
          <a:p>
            <a:pPr lvl="4"/>
            <a:r>
              <a:rPr lang="hu-HU" altLang="hu-HU" dirty="0" smtClean="0"/>
              <a:t>Ötödik szint</a:t>
            </a:r>
          </a:p>
        </p:txBody>
      </p:sp>
      <p:pic>
        <p:nvPicPr>
          <p:cNvPr id="3" name="Kép 2"/>
          <p:cNvPicPr>
            <a:picLocks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" t="2741" r="2741" b="2741"/>
          <a:stretch/>
        </p:blipFill>
        <p:spPr>
          <a:xfrm>
            <a:off x="1" y="-572"/>
            <a:ext cx="777689" cy="765276"/>
          </a:xfrm>
          <a:prstGeom prst="rect">
            <a:avLst/>
          </a:prstGeom>
        </p:spPr>
      </p:pic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767408" y="-572"/>
            <a:ext cx="0" cy="766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77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1" r:id="rId3"/>
    <p:sldLayoutId id="2147483673" r:id="rId4"/>
    <p:sldLayoutId id="2147483662" r:id="rId5"/>
    <p:sldLayoutId id="2147483677" r:id="rId6"/>
    <p:sldLayoutId id="2147483670" r:id="rId7"/>
    <p:sldLayoutId id="2147483666" r:id="rId8"/>
    <p:sldLayoutId id="2147483667" r:id="rId9"/>
    <p:sldLayoutId id="2147483669" r:id="rId10"/>
    <p:sldLayoutId id="2147483674" r:id="rId11"/>
    <p:sldLayoutId id="2147483675" r:id="rId12"/>
    <p:sldLayoutId id="2147483676" r:id="rId13"/>
    <p:sldLayoutId id="2147483664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cap="all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hyperlink" Target="mailto:istok@ara.bme.h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de.wikipedia.org/wiki/Lavald%C3%BCse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jpg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 hely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 smtClean="0"/>
              <a:t>2020.05.18.</a:t>
            </a:r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Vorlesung</a:t>
            </a:r>
            <a:r>
              <a:rPr lang="hu-HU" dirty="0" smtClean="0"/>
              <a:t> 14.Woche</a:t>
            </a:r>
            <a:endParaRPr lang="en-GB" dirty="0"/>
          </a:p>
        </p:txBody>
      </p:sp>
      <p:sp>
        <p:nvSpPr>
          <p:cNvPr id="13" name="Téglalap 12"/>
          <p:cNvSpPr/>
          <p:nvPr/>
        </p:nvSpPr>
        <p:spPr>
          <a:xfrm>
            <a:off x="263352" y="1538208"/>
            <a:ext cx="3600400" cy="1446550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hu-HU" altLang="hu-HU" b="1" dirty="0" smtClean="0">
                <a:solidFill>
                  <a:schemeClr val="bg1"/>
                </a:solidFill>
              </a:rPr>
              <a:t>B</a:t>
            </a:r>
            <a:r>
              <a:rPr lang="de-DE" altLang="hu-HU" b="1" dirty="0" err="1" smtClean="0">
                <a:solidFill>
                  <a:schemeClr val="bg1"/>
                </a:solidFill>
              </a:rPr>
              <a:t>alázs</a:t>
            </a:r>
            <a:r>
              <a:rPr lang="hu-HU" altLang="hu-HU" b="1" dirty="0" smtClean="0">
                <a:solidFill>
                  <a:schemeClr val="bg1"/>
                </a:solidFill>
              </a:rPr>
              <a:t> </a:t>
            </a:r>
            <a:r>
              <a:rPr lang="de-DE" altLang="hu-HU" b="1" dirty="0">
                <a:solidFill>
                  <a:schemeClr val="bg1"/>
                </a:solidFill>
              </a:rPr>
              <a:t>Istók</a:t>
            </a:r>
            <a:endParaRPr lang="de-DE" altLang="hu-HU" b="1" dirty="0" smtClean="0">
              <a:solidFill>
                <a:schemeClr val="bg1"/>
              </a:solidFill>
            </a:endParaRPr>
          </a:p>
          <a:p>
            <a:r>
              <a:rPr lang="de-DE" altLang="hu-HU" sz="1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adjunkt</a:t>
            </a:r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  <a:hlinkClick r:id="rId4"/>
              </a:rPr>
              <a:t>istok@ara.bme.hu</a:t>
            </a:r>
            <a:endParaRPr lang="de-DE" altLang="hu-HU" sz="14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skype: </a:t>
            </a:r>
            <a:r>
              <a:rPr lang="de-DE" altLang="hu-HU" sz="1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b_istok</a:t>
            </a:r>
            <a:endParaRPr lang="de-DE" sz="1600" dirty="0" smtClean="0">
              <a:solidFill>
                <a:schemeClr val="bg1"/>
              </a:solidFill>
            </a:endParaRPr>
          </a:p>
          <a:p>
            <a:r>
              <a:rPr lang="de-DE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Technische und Wirtschaftliche Universität Budapest</a:t>
            </a:r>
          </a:p>
          <a:p>
            <a:r>
              <a:rPr lang="de-DE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F. Maschinenbau Lehrstuhl für Strömungslehre</a:t>
            </a:r>
            <a:endParaRPr lang="de-DE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Kép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78"/>
          <a:stretch/>
        </p:blipFill>
        <p:spPr>
          <a:xfrm>
            <a:off x="3352800" y="3292652"/>
            <a:ext cx="5244167" cy="3369391"/>
          </a:xfrm>
          <a:prstGeom prst="rect">
            <a:avLst/>
          </a:prstGeom>
        </p:spPr>
      </p:pic>
      <p:pic>
        <p:nvPicPr>
          <p:cNvPr id="2" name="Di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334000"/>
            <a:ext cx="913459" cy="9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161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Wiederholung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4191000" y="9906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Wellen</a:t>
            </a:r>
            <a:endParaRPr lang="de-DE" sz="2800" b="1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1527629" y="2275763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Schwache Wellen</a:t>
            </a:r>
            <a:r>
              <a:rPr lang="de-DE" sz="2000" dirty="0" smtClean="0"/>
              <a:t>, oder akustischen Wellen</a:t>
            </a:r>
            <a:endParaRPr lang="de-DE" sz="2000" dirty="0"/>
          </a:p>
        </p:txBody>
      </p:sp>
      <p:sp>
        <p:nvSpPr>
          <p:cNvPr id="10" name="Jobbra nyíl 9"/>
          <p:cNvSpPr/>
          <p:nvPr/>
        </p:nvSpPr>
        <p:spPr bwMode="auto">
          <a:xfrm rot="8201436">
            <a:off x="4321447" y="1588370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6500820" y="2298273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Starke Wellen</a:t>
            </a:r>
            <a:endParaRPr lang="de-DE" sz="2000" b="1" dirty="0"/>
          </a:p>
        </p:txBody>
      </p:sp>
      <p:sp>
        <p:nvSpPr>
          <p:cNvPr id="29" name="Szövegdoboz 28"/>
          <p:cNvSpPr txBox="1"/>
          <p:nvPr/>
        </p:nvSpPr>
        <p:spPr>
          <a:xfrm>
            <a:off x="354113" y="2983649"/>
            <a:ext cx="2835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</a:t>
            </a:r>
            <a:r>
              <a:rPr lang="de-DE" baseline="-25000" dirty="0" smtClean="0"/>
              <a:t>1</a:t>
            </a:r>
            <a:r>
              <a:rPr lang="de-DE" dirty="0" smtClean="0"/>
              <a:t>/p</a:t>
            </a:r>
            <a:r>
              <a:rPr lang="de-DE" baseline="-25000" dirty="0" smtClean="0"/>
              <a:t>2</a:t>
            </a:r>
            <a:r>
              <a:rPr lang="de-DE" dirty="0" smtClean="0"/>
              <a:t> ist niedrig</a:t>
            </a:r>
          </a:p>
          <a:p>
            <a:r>
              <a:rPr lang="de-DE" dirty="0" smtClean="0"/>
              <a:t>a≈340m/s</a:t>
            </a:r>
            <a:endParaRPr lang="de-DE" dirty="0"/>
          </a:p>
        </p:txBody>
      </p:sp>
      <p:sp>
        <p:nvSpPr>
          <p:cNvPr id="30" name="Szövegdoboz 29"/>
          <p:cNvSpPr txBox="1"/>
          <p:nvPr/>
        </p:nvSpPr>
        <p:spPr>
          <a:xfrm>
            <a:off x="7506125" y="2790056"/>
            <a:ext cx="283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</a:t>
            </a:r>
            <a:r>
              <a:rPr lang="de-DE" baseline="-25000" dirty="0" smtClean="0"/>
              <a:t>1</a:t>
            </a:r>
            <a:r>
              <a:rPr lang="de-DE" dirty="0" smtClean="0"/>
              <a:t>/p</a:t>
            </a:r>
            <a:r>
              <a:rPr lang="de-DE" baseline="-25000" dirty="0" smtClean="0"/>
              <a:t>2</a:t>
            </a:r>
            <a:r>
              <a:rPr lang="de-DE" dirty="0" smtClean="0"/>
              <a:t> ist h</a:t>
            </a:r>
            <a:r>
              <a:rPr lang="hu-HU" dirty="0" smtClean="0"/>
              <a:t>ö</a:t>
            </a:r>
            <a:r>
              <a:rPr lang="de-DE" dirty="0" smtClean="0"/>
              <a:t>her</a:t>
            </a:r>
          </a:p>
        </p:txBody>
      </p:sp>
      <p:sp>
        <p:nvSpPr>
          <p:cNvPr id="31" name="Jobbra nyíl 30"/>
          <p:cNvSpPr/>
          <p:nvPr/>
        </p:nvSpPr>
        <p:spPr bwMode="auto">
          <a:xfrm rot="2842915">
            <a:off x="6553200" y="1623001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32" name="Jobbra nyíl 31"/>
          <p:cNvSpPr/>
          <p:nvPr/>
        </p:nvSpPr>
        <p:spPr bwMode="auto">
          <a:xfrm rot="2842915">
            <a:off x="8666707" y="3610514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33" name="Jobbra nyíl 32"/>
          <p:cNvSpPr/>
          <p:nvPr/>
        </p:nvSpPr>
        <p:spPr bwMode="auto">
          <a:xfrm rot="7847314">
            <a:off x="7132851" y="3642130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34" name="Szövegdoboz 33"/>
          <p:cNvSpPr txBox="1"/>
          <p:nvPr/>
        </p:nvSpPr>
        <p:spPr>
          <a:xfrm>
            <a:off x="5257800" y="4334231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Expansionswellen</a:t>
            </a:r>
            <a:endParaRPr lang="de-DE" sz="2000" b="1" dirty="0"/>
          </a:p>
        </p:txBody>
      </p:sp>
      <p:sp>
        <p:nvSpPr>
          <p:cNvPr id="35" name="Szövegdoboz 34"/>
          <p:cNvSpPr txBox="1"/>
          <p:nvPr/>
        </p:nvSpPr>
        <p:spPr>
          <a:xfrm>
            <a:off x="8603956" y="4369776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Kompressionswellen</a:t>
            </a:r>
          </a:p>
          <a:p>
            <a:pPr algn="ctr"/>
            <a:r>
              <a:rPr lang="de-DE" sz="2000" dirty="0" smtClean="0"/>
              <a:t>oder Druckwellen</a:t>
            </a:r>
          </a:p>
          <a:p>
            <a:pPr algn="ctr"/>
            <a:r>
              <a:rPr lang="de-DE" sz="2000" dirty="0" smtClean="0"/>
              <a:t>z.B. Explosion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2831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1" y="1143000"/>
            <a:ext cx="861059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err="1" smtClean="0">
                <a:hlinkClick r:id="rId2"/>
              </a:rPr>
              <a:t>Lavaldüse</a:t>
            </a:r>
            <a:r>
              <a:rPr lang="de-DE" b="1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Besteht aus einem </a:t>
            </a:r>
            <a:r>
              <a:rPr lang="de-DE" dirty="0" err="1" smtClean="0"/>
              <a:t>Konfusor</a:t>
            </a:r>
            <a:r>
              <a:rPr lang="de-DE" dirty="0" smtClean="0"/>
              <a:t> und einem Diffusor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Im engsten Querschnitt erreicht das Gas den kritischen Zustand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Isentropische Zustandsänderung entlang der Düse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der Richtung der engste Querschnitt nimmt der Querschnitt und der Druck ab, und die Strömungsgeschwindigkeit nimmt zu (wegen der monoton abnehmende Druck werden die Flüssigkeitspartikels kontinuierlich beschleunigt)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am Ende des Laval-</a:t>
            </a:r>
            <a:r>
              <a:rPr lang="de-DE" dirty="0" err="1" smtClean="0"/>
              <a:t>Düses</a:t>
            </a:r>
            <a:r>
              <a:rPr lang="de-DE" dirty="0" smtClean="0"/>
              <a:t> erreicht der Druck den Umgebungsdruck und die Strömungsgeschwindigkeit wird Überschallgeschwindigkeit (supersonisch) sein!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Wiederholung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04" y="1219200"/>
            <a:ext cx="3032396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6359598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Noch eine Merkwürdigkeit: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Wellenerscheinungen in Freispiegelströmungen und gasdynamischen Strömungen mögen ähnlich zu sein!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Wiederholung</a:t>
            </a:r>
            <a:endParaRPr lang="de-DE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11613"/>
            <a:ext cx="3704167" cy="26670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8" b="23881"/>
          <a:stretch/>
        </p:blipFill>
        <p:spPr>
          <a:xfrm>
            <a:off x="7531866" y="1494688"/>
            <a:ext cx="4572000" cy="2053705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1" b="21141"/>
          <a:stretch/>
        </p:blipFill>
        <p:spPr>
          <a:xfrm>
            <a:off x="5884387" y="3243370"/>
            <a:ext cx="4572000" cy="2438400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457200" y="5663627"/>
            <a:ext cx="536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Stoßwellen neben einem mit Überschallgeschwindigkeit fliegende Objekt</a:t>
            </a:r>
            <a:endParaRPr lang="de-DE" dirty="0"/>
          </a:p>
        </p:txBody>
      </p:sp>
      <p:cxnSp>
        <p:nvCxnSpPr>
          <p:cNvPr id="13" name="Egyenes összekötő nyíllal 12"/>
          <p:cNvCxnSpPr>
            <a:stCxn id="11" idx="0"/>
          </p:cNvCxnSpPr>
          <p:nvPr/>
        </p:nvCxnSpPr>
        <p:spPr bwMode="auto">
          <a:xfrm flipV="1">
            <a:off x="3141899" y="4767593"/>
            <a:ext cx="820501" cy="8960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Egyenes összekötő nyíllal 15"/>
          <p:cNvCxnSpPr>
            <a:stCxn id="11" idx="0"/>
          </p:cNvCxnSpPr>
          <p:nvPr/>
        </p:nvCxnSpPr>
        <p:spPr bwMode="auto">
          <a:xfrm flipV="1">
            <a:off x="3141899" y="3287271"/>
            <a:ext cx="57789" cy="23763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Szövegdoboz 18"/>
          <p:cNvSpPr txBox="1"/>
          <p:nvPr/>
        </p:nvSpPr>
        <p:spPr>
          <a:xfrm>
            <a:off x="6664398" y="5939156"/>
            <a:ext cx="536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Stoßwellen neben </a:t>
            </a:r>
            <a:r>
              <a:rPr lang="de-DE" dirty="0" smtClean="0"/>
              <a:t>Autos</a:t>
            </a:r>
            <a:r>
              <a:rPr lang="hu-HU" dirty="0" smtClean="0"/>
              <a:t>,</a:t>
            </a:r>
            <a:endParaRPr lang="de-DE" dirty="0" smtClean="0"/>
          </a:p>
          <a:p>
            <a:pPr algn="ctr"/>
            <a:r>
              <a:rPr lang="de-DE" dirty="0" smtClean="0"/>
              <a:t>Wellengeschwindigkeit ist Wassertiefenabhängig!</a:t>
            </a:r>
            <a:endParaRPr lang="de-DE" dirty="0"/>
          </a:p>
        </p:txBody>
      </p:sp>
      <p:cxnSp>
        <p:nvCxnSpPr>
          <p:cNvPr id="21" name="Egyenes összekötő nyíllal 20"/>
          <p:cNvCxnSpPr/>
          <p:nvPr/>
        </p:nvCxnSpPr>
        <p:spPr bwMode="auto">
          <a:xfrm flipV="1">
            <a:off x="8610600" y="5157882"/>
            <a:ext cx="0" cy="7095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Egyenes összekötő nyíllal 21"/>
          <p:cNvCxnSpPr>
            <a:stCxn id="19" idx="0"/>
          </p:cNvCxnSpPr>
          <p:nvPr/>
        </p:nvCxnSpPr>
        <p:spPr bwMode="auto">
          <a:xfrm flipV="1">
            <a:off x="9349097" y="3025770"/>
            <a:ext cx="1471303" cy="29133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166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228600" y="990600"/>
            <a:ext cx="70866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b="1" kern="0" dirty="0" smtClean="0"/>
              <a:t>Wir kehren zur Kinetik ein bisschen noch zurück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Aus der Umströmung von Körpern stammende Kräfte nennen wir aerodynamische Kräfte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Die stammen aus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kern="0" dirty="0" smtClean="0"/>
              <a:t>Schubspannung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kern="0" dirty="0" smtClean="0"/>
              <a:t>u</a:t>
            </a:r>
            <a:r>
              <a:rPr lang="de-DE" kern="0" dirty="0" err="1" smtClean="0"/>
              <a:t>nd</a:t>
            </a:r>
            <a:r>
              <a:rPr lang="de-DE" kern="0" dirty="0" smtClean="0"/>
              <a:t> </a:t>
            </a:r>
            <a:r>
              <a:rPr lang="hu-HU" kern="0" dirty="0" err="1" smtClean="0"/>
              <a:t>aus</a:t>
            </a:r>
            <a:r>
              <a:rPr lang="hu-HU" kern="0" dirty="0" smtClean="0"/>
              <a:t> der </a:t>
            </a:r>
            <a:r>
              <a:rPr lang="de-DE" kern="0" dirty="0" smtClean="0"/>
              <a:t>Druckverteilung</a:t>
            </a:r>
            <a:endParaRPr lang="de-DE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Wenn die aus der Druckverteilung stammende Kraft dominiert, sprechen wir über stumpfe Körper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Wenn die aus der Schubspannung stammende Kraft dominiert, sprechen wir über Stromlinienkörper</a:t>
            </a:r>
          </a:p>
          <a:p>
            <a:pPr>
              <a:buFont typeface="Arial" panose="020B0604020202020204" pitchFamily="34" charset="0"/>
              <a:buChar char="•"/>
            </a:pPr>
            <a:endParaRPr lang="de-DE" kern="0" dirty="0" smtClean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62000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de-DE" kern="0" dirty="0" smtClean="0"/>
              <a:t>Aerodynamische </a:t>
            </a:r>
            <a:r>
              <a:rPr lang="de-DE" kern="0" dirty="0" err="1" smtClean="0"/>
              <a:t>kräfte</a:t>
            </a:r>
            <a:endParaRPr lang="de-DE" kern="0" dirty="0"/>
          </a:p>
        </p:txBody>
      </p:sp>
      <p:pic>
        <p:nvPicPr>
          <p:cNvPr id="105474" name="Picture 2" descr="WiderstStr%C3%B6mK%C3%B6r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133600"/>
            <a:ext cx="349303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Egyenes összekötő nyíllal 5"/>
          <p:cNvCxnSpPr/>
          <p:nvPr/>
        </p:nvCxnSpPr>
        <p:spPr bwMode="auto">
          <a:xfrm flipV="1">
            <a:off x="7086600" y="3048000"/>
            <a:ext cx="11430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Egyenes összekötő nyíllal 7"/>
          <p:cNvCxnSpPr/>
          <p:nvPr/>
        </p:nvCxnSpPr>
        <p:spPr bwMode="auto">
          <a:xfrm>
            <a:off x="6858000" y="5068788"/>
            <a:ext cx="1371600" cy="4938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897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304800" y="1295400"/>
            <a:ext cx="113538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Wir werden ein Koordinatensystem, welche an der Anströmungsgeschwindigkeit (</a:t>
            </a:r>
            <a:r>
              <a:rPr lang="de-DE" u="sng" kern="0" dirty="0" smtClean="0"/>
              <a:t>v</a:t>
            </a:r>
            <a:r>
              <a:rPr lang="de-DE" kern="0" baseline="-25000" dirty="0" smtClean="0"/>
              <a:t>∞</a:t>
            </a:r>
            <a:r>
              <a:rPr lang="de-DE" kern="0" dirty="0" smtClean="0"/>
              <a:t>) basiert, definieren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Die mit der Anströmungsgeschwindigkeit parallelen </a:t>
            </a:r>
            <a:r>
              <a:rPr lang="de-DE" kern="0" dirty="0" err="1" smtClean="0"/>
              <a:t>Kraftkomponent</a:t>
            </a:r>
            <a:r>
              <a:rPr lang="de-DE" kern="0" dirty="0" smtClean="0"/>
              <a:t>  nennen wir Widerstandskraft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Die an der Anströmungsgeschwindigkeit senkrechte </a:t>
            </a:r>
            <a:r>
              <a:rPr lang="de-DE" kern="0" dirty="0" err="1" smtClean="0"/>
              <a:t>Kraftkomponent</a:t>
            </a:r>
            <a:r>
              <a:rPr lang="de-DE" kern="0" dirty="0" smtClean="0"/>
              <a:t>  nennen wir Auftriebskraft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Die Seitenkraft steht senkrecht auf die beiden</a:t>
            </a:r>
            <a:endParaRPr lang="de-DE" kern="0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62000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de-DE" kern="0" dirty="0" smtClean="0"/>
              <a:t>Aerodynamische </a:t>
            </a:r>
            <a:r>
              <a:rPr lang="de-DE" kern="0" dirty="0" err="1" smtClean="0"/>
              <a:t>kräfte</a:t>
            </a:r>
            <a:endParaRPr lang="de-DE" kern="0" dirty="0"/>
          </a:p>
        </p:txBody>
      </p:sp>
      <p:grpSp>
        <p:nvGrpSpPr>
          <p:cNvPr id="19" name="Csoportba foglalás 18"/>
          <p:cNvGrpSpPr/>
          <p:nvPr/>
        </p:nvGrpSpPr>
        <p:grpSpPr>
          <a:xfrm>
            <a:off x="4267200" y="3429000"/>
            <a:ext cx="3983908" cy="2212356"/>
            <a:chOff x="3486061" y="3618410"/>
            <a:chExt cx="3983908" cy="2212356"/>
          </a:xfrm>
        </p:grpSpPr>
        <p:sp>
          <p:nvSpPr>
            <p:cNvPr id="8" name="Oval 101"/>
            <p:cNvSpPr>
              <a:spLocks noChangeArrowheads="1"/>
            </p:cNvSpPr>
            <p:nvPr/>
          </p:nvSpPr>
          <p:spPr bwMode="auto">
            <a:xfrm>
              <a:off x="5029200" y="4818075"/>
              <a:ext cx="900000" cy="900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hu-HU"/>
            </a:p>
          </p:txBody>
        </p:sp>
        <p:grpSp>
          <p:nvGrpSpPr>
            <p:cNvPr id="9" name="Group 103"/>
            <p:cNvGrpSpPr>
              <a:grpSpLocks/>
            </p:cNvGrpSpPr>
            <p:nvPr/>
          </p:nvGrpSpPr>
          <p:grpSpPr bwMode="auto">
            <a:xfrm>
              <a:off x="3486061" y="4778583"/>
              <a:ext cx="1450686" cy="898391"/>
              <a:chOff x="1500" y="6525"/>
              <a:chExt cx="718" cy="600"/>
            </a:xfrm>
          </p:grpSpPr>
          <p:cxnSp>
            <p:nvCxnSpPr>
              <p:cNvPr id="16" name="AutoShape 104"/>
              <p:cNvCxnSpPr>
                <a:cxnSpLocks noChangeShapeType="1"/>
              </p:cNvCxnSpPr>
              <p:nvPr/>
            </p:nvCxnSpPr>
            <p:spPr bwMode="auto">
              <a:xfrm>
                <a:off x="1500" y="6825"/>
                <a:ext cx="660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" name="Text Box 105"/>
              <p:cNvSpPr txBox="1">
                <a:spLocks noChangeArrowheads="1"/>
              </p:cNvSpPr>
              <p:nvPr/>
            </p:nvSpPr>
            <p:spPr bwMode="auto">
              <a:xfrm>
                <a:off x="1738" y="6525"/>
                <a:ext cx="480" cy="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hu-HU" sz="2400" u="sng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v</a:t>
                </a:r>
                <a:r>
                  <a:rPr lang="hu-HU" sz="24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∞</a:t>
                </a:r>
                <a:endParaRPr lang="hu-HU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Csoportba foglalás 17"/>
            <p:cNvGrpSpPr/>
            <p:nvPr/>
          </p:nvGrpSpPr>
          <p:grpSpPr>
            <a:xfrm>
              <a:off x="6033584" y="4818075"/>
              <a:ext cx="1436385" cy="1012691"/>
              <a:chOff x="6400800" y="4301912"/>
              <a:chExt cx="1436385" cy="1012691"/>
            </a:xfrm>
          </p:grpSpPr>
          <p:cxnSp>
            <p:nvCxnSpPr>
              <p:cNvPr id="14" name="AutoShape 113"/>
              <p:cNvCxnSpPr>
                <a:cxnSpLocks noChangeShapeType="1"/>
              </p:cNvCxnSpPr>
              <p:nvPr/>
            </p:nvCxnSpPr>
            <p:spPr bwMode="auto">
              <a:xfrm>
                <a:off x="6400800" y="4748228"/>
                <a:ext cx="1295400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" name="Text Box 114"/>
              <p:cNvSpPr txBox="1">
                <a:spLocks noChangeArrowheads="1"/>
              </p:cNvSpPr>
              <p:nvPr/>
            </p:nvSpPr>
            <p:spPr bwMode="auto">
              <a:xfrm>
                <a:off x="6895076" y="4301912"/>
                <a:ext cx="942109" cy="10126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hu-HU" sz="2400" u="sng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</a:t>
                </a:r>
                <a:r>
                  <a:rPr lang="hu-HU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:endParaRPr lang="hu-HU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1" name="Group 118"/>
            <p:cNvGrpSpPr>
              <a:grpSpLocks/>
            </p:cNvGrpSpPr>
            <p:nvPr/>
          </p:nvGrpSpPr>
          <p:grpSpPr bwMode="auto">
            <a:xfrm>
              <a:off x="5131407" y="3618410"/>
              <a:ext cx="520065" cy="1271335"/>
              <a:chOff x="6393" y="10483"/>
              <a:chExt cx="480" cy="771"/>
            </a:xfrm>
          </p:grpSpPr>
          <p:cxnSp>
            <p:nvCxnSpPr>
              <p:cNvPr id="12" name="AutoShape 116"/>
              <p:cNvCxnSpPr>
                <a:cxnSpLocks noChangeShapeType="1"/>
              </p:cNvCxnSpPr>
              <p:nvPr/>
            </p:nvCxnSpPr>
            <p:spPr bwMode="auto">
              <a:xfrm rot="-5400000">
                <a:off x="6384" y="10813"/>
                <a:ext cx="660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Text Box 117"/>
              <p:cNvSpPr txBox="1">
                <a:spLocks noChangeArrowheads="1"/>
              </p:cNvSpPr>
              <p:nvPr/>
            </p:nvSpPr>
            <p:spPr bwMode="auto">
              <a:xfrm>
                <a:off x="6393" y="10654"/>
                <a:ext cx="480" cy="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hu-HU" sz="2400" u="sng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</a:t>
                </a:r>
                <a:r>
                  <a:rPr lang="hu-HU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</a:t>
                </a:r>
                <a:endParaRPr lang="hu-HU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398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304800" y="1295400"/>
            <a:ext cx="113538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Die Komponenten können wir mit dem dynamischen Druck der Anströmungsgeschwindigkeit und mit dem Fläche dividieren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So erhalten wir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kern="0" dirty="0" smtClean="0"/>
              <a:t>Widerstandsbeiwert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kern="0" dirty="0" smtClean="0"/>
              <a:t>Auftriebsbeiwert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kern="0" dirty="0" smtClean="0"/>
              <a:t>Seitenbeiwert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62000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hu-HU" kern="0" dirty="0" err="1" smtClean="0"/>
              <a:t>Aerodynamische</a:t>
            </a:r>
            <a:r>
              <a:rPr lang="hu-HU" kern="0" dirty="0" smtClean="0"/>
              <a:t> </a:t>
            </a:r>
            <a:r>
              <a:rPr lang="hu-HU" kern="0" dirty="0" err="1" smtClean="0"/>
              <a:t>kräfte</a:t>
            </a:r>
            <a:endParaRPr lang="de-DE" kern="0" dirty="0"/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58201"/>
              </p:ext>
            </p:extLst>
          </p:nvPr>
        </p:nvGraphicFramePr>
        <p:xfrm>
          <a:off x="3867150" y="2514600"/>
          <a:ext cx="1677988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51" name="Equation" r:id="rId3" imgW="927000" imgH="596880" progId="Equation.DSMT4">
                  <p:embed/>
                </p:oleObj>
              </mc:Choice>
              <mc:Fallback>
                <p:oleObj name="Equation" r:id="rId3" imgW="927000" imgH="5968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2514600"/>
                        <a:ext cx="1677988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um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083305"/>
              </p:ext>
            </p:extLst>
          </p:nvPr>
        </p:nvGraphicFramePr>
        <p:xfrm>
          <a:off x="3878263" y="3733800"/>
          <a:ext cx="1655762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52" name="Equation" r:id="rId5" imgW="914400" imgH="596880" progId="Equation.DSMT4">
                  <p:embed/>
                </p:oleObj>
              </mc:Choice>
              <mc:Fallback>
                <p:oleObj name="Equation" r:id="rId5" imgW="914400" imgH="596880" progId="Equation.DSMT4">
                  <p:embed/>
                  <p:pic>
                    <p:nvPicPr>
                      <p:cNvPr id="2" name="Objektum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8263" y="3733800"/>
                        <a:ext cx="1655762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ktum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355980"/>
              </p:ext>
            </p:extLst>
          </p:nvPr>
        </p:nvGraphicFramePr>
        <p:xfrm>
          <a:off x="3902075" y="4814888"/>
          <a:ext cx="1608138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53" name="Equation" r:id="rId7" imgW="888840" imgH="596880" progId="Equation.DSMT4">
                  <p:embed/>
                </p:oleObj>
              </mc:Choice>
              <mc:Fallback>
                <p:oleObj name="Equation" r:id="rId7" imgW="888840" imgH="596880" progId="Equation.DSMT4">
                  <p:embed/>
                  <p:pic>
                    <p:nvPicPr>
                      <p:cNvPr id="2" name="Objektum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075" y="4814888"/>
                        <a:ext cx="1608138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zövegdoboz 9"/>
          <p:cNvSpPr txBox="1"/>
          <p:nvPr/>
        </p:nvSpPr>
        <p:spPr>
          <a:xfrm>
            <a:off x="6867525" y="3783832"/>
            <a:ext cx="172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</a:t>
            </a:r>
            <a:r>
              <a:rPr lang="hu-HU" dirty="0" err="1" smtClean="0"/>
              <a:t>Fläche</a:t>
            </a:r>
            <a:r>
              <a:rPr lang="hu-HU" dirty="0" smtClean="0"/>
              <a:t> </a:t>
            </a:r>
            <a:r>
              <a:rPr lang="hu-HU" dirty="0" err="1" smtClean="0"/>
              <a:t>ist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8077200" y="4993404"/>
            <a:ext cx="3709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Flügelfläche bei Stromlinienkörper</a:t>
            </a:r>
          </a:p>
          <a:p>
            <a:pPr algn="ctr"/>
            <a:r>
              <a:rPr lang="de-DE" dirty="0" smtClean="0"/>
              <a:t>Wie zum Beispiel Flügeln</a:t>
            </a:r>
            <a:endParaRPr lang="de-DE" dirty="0"/>
          </a:p>
        </p:txBody>
      </p:sp>
      <p:sp>
        <p:nvSpPr>
          <p:cNvPr id="23" name="Szövegdoboz 22"/>
          <p:cNvSpPr txBox="1"/>
          <p:nvPr/>
        </p:nvSpPr>
        <p:spPr>
          <a:xfrm>
            <a:off x="8382000" y="2481926"/>
            <a:ext cx="3709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Stirnfläche bei stumpfe </a:t>
            </a:r>
          </a:p>
          <a:p>
            <a:pPr algn="ctr"/>
            <a:r>
              <a:rPr lang="de-DE" dirty="0" smtClean="0"/>
              <a:t>Körper wie zum Beispiel</a:t>
            </a:r>
          </a:p>
          <a:p>
            <a:pPr algn="ctr"/>
            <a:r>
              <a:rPr lang="de-DE" dirty="0" smtClean="0"/>
              <a:t> Autos, Reklametafel</a:t>
            </a:r>
            <a:endParaRPr lang="de-DE" dirty="0"/>
          </a:p>
        </p:txBody>
      </p:sp>
      <p:sp>
        <p:nvSpPr>
          <p:cNvPr id="24" name="Jobbra nyíl 23"/>
          <p:cNvSpPr/>
          <p:nvPr/>
        </p:nvSpPr>
        <p:spPr bwMode="auto">
          <a:xfrm rot="19306761">
            <a:off x="8162743" y="3161503"/>
            <a:ext cx="762000" cy="540544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25" name="Jobbra nyíl 24"/>
          <p:cNvSpPr/>
          <p:nvPr/>
        </p:nvSpPr>
        <p:spPr bwMode="auto">
          <a:xfrm rot="2293239" flipV="1">
            <a:off x="8139295" y="4275075"/>
            <a:ext cx="762000" cy="540544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31199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Ende</a:t>
            </a:r>
            <a:endParaRPr lang="de-DE" dirty="0"/>
          </a:p>
        </p:txBody>
      </p:sp>
      <p:sp>
        <p:nvSpPr>
          <p:cNvPr id="3" name="Szövegdoboz 2"/>
          <p:cNvSpPr txBox="1"/>
          <p:nvPr/>
        </p:nvSpPr>
        <p:spPr>
          <a:xfrm>
            <a:off x="1385699" y="3048000"/>
            <a:ext cx="937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/>
              <a:t>Und </a:t>
            </a:r>
            <a:r>
              <a:rPr lang="hu-HU" sz="4800" dirty="0" err="1" smtClean="0"/>
              <a:t>jetzt</a:t>
            </a:r>
            <a:r>
              <a:rPr lang="hu-HU" sz="4800" dirty="0" smtClean="0"/>
              <a:t> </a:t>
            </a:r>
            <a:r>
              <a:rPr lang="hu-HU" sz="4800" dirty="0" err="1" smtClean="0"/>
              <a:t>die</a:t>
            </a:r>
            <a:r>
              <a:rPr lang="hu-HU" sz="4800" dirty="0" smtClean="0"/>
              <a:t> </a:t>
            </a:r>
            <a:r>
              <a:rPr lang="hu-HU" sz="4800" dirty="0" err="1" smtClean="0"/>
              <a:t>Zusammenfassung</a:t>
            </a:r>
            <a:endParaRPr lang="de-DE" sz="4800" dirty="0"/>
          </a:p>
        </p:txBody>
      </p:sp>
      <p:pic>
        <p:nvPicPr>
          <p:cNvPr id="4" name="Dia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741" y="4267200"/>
            <a:ext cx="60771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9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143000"/>
            <a:ext cx="7174826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Warum die Bohnensuppe schneller auf dem 10. Etage kocht?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Im Erdgasleitung ist Überdruck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Auf dem </a:t>
            </a:r>
            <a:r>
              <a:rPr lang="de-DE" dirty="0" err="1" smtClean="0"/>
              <a:t>Ergeschoss</a:t>
            </a:r>
            <a:r>
              <a:rPr lang="de-DE" dirty="0" smtClean="0"/>
              <a:t> sei der Überdruck 2000 </a:t>
            </a:r>
            <a:r>
              <a:rPr lang="de-DE" dirty="0" err="1" smtClean="0"/>
              <a:t>Pa</a:t>
            </a: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Der Druck in der Leitung nimmt wegen </a:t>
            </a:r>
            <a:r>
              <a:rPr lang="de-DE" b="1" dirty="0" smtClean="0"/>
              <a:t>Hydrostatik</a:t>
            </a:r>
            <a:r>
              <a:rPr lang="de-DE" dirty="0" smtClean="0"/>
              <a:t> ab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Aber der Luftdruck (Gegendruck) wird auch abnehmen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So der Überdruck wird 2000—480-160=</a:t>
            </a:r>
            <a:r>
              <a:rPr lang="de-DE" b="1" dirty="0" smtClean="0"/>
              <a:t>2320</a:t>
            </a:r>
            <a:r>
              <a:rPr lang="de-DE" dirty="0" smtClean="0"/>
              <a:t>Pa sein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So die Flamme wird auf dem 10.Etage grösser sein!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Hydrostatik</a:t>
            </a:r>
            <a:endParaRPr lang="de-DE" dirty="0"/>
          </a:p>
        </p:txBody>
      </p:sp>
      <p:graphicFrame>
        <p:nvGraphicFramePr>
          <p:cNvPr id="14" name="Objektum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804316"/>
              </p:ext>
            </p:extLst>
          </p:nvPr>
        </p:nvGraphicFramePr>
        <p:xfrm>
          <a:off x="1191531" y="3340097"/>
          <a:ext cx="296703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91" name="Equation" r:id="rId3" imgW="1638000" imgH="228600" progId="Equation.DSMT4">
                  <p:embed/>
                </p:oleObj>
              </mc:Choice>
              <mc:Fallback>
                <p:oleObj name="Equation" r:id="rId3" imgW="1638000" imgH="228600" progId="Equation.DSMT4">
                  <p:embed/>
                  <p:pic>
                    <p:nvPicPr>
                      <p:cNvPr id="26" name="Objektum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1531" y="3340097"/>
                        <a:ext cx="2967038" cy="41275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um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484568"/>
              </p:ext>
            </p:extLst>
          </p:nvPr>
        </p:nvGraphicFramePr>
        <p:xfrm>
          <a:off x="1191531" y="4464050"/>
          <a:ext cx="305911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92" name="Equation" r:id="rId5" imgW="1688760" imgH="228600" progId="Equation.DSMT4">
                  <p:embed/>
                </p:oleObj>
              </mc:Choice>
              <mc:Fallback>
                <p:oleObj name="Equation" r:id="rId5" imgW="1688760" imgH="228600" progId="Equation.DSMT4">
                  <p:embed/>
                  <p:pic>
                    <p:nvPicPr>
                      <p:cNvPr id="14" name="Objektum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1531" y="4464050"/>
                        <a:ext cx="3059112" cy="41275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Csoportba foglalás 30"/>
          <p:cNvGrpSpPr/>
          <p:nvPr/>
        </p:nvGrpSpPr>
        <p:grpSpPr>
          <a:xfrm>
            <a:off x="6400800" y="1035507"/>
            <a:ext cx="5562600" cy="5481407"/>
            <a:chOff x="6705600" y="1035507"/>
            <a:chExt cx="5562600" cy="5481407"/>
          </a:xfrm>
        </p:grpSpPr>
        <p:sp>
          <p:nvSpPr>
            <p:cNvPr id="4" name="Téglalap 3"/>
            <p:cNvSpPr/>
            <p:nvPr/>
          </p:nvSpPr>
          <p:spPr bwMode="auto">
            <a:xfrm>
              <a:off x="7620000" y="1143000"/>
              <a:ext cx="1752600" cy="5184576"/>
            </a:xfrm>
            <a:prstGeom prst="rect">
              <a:avLst/>
            </a:prstGeom>
            <a:noFill/>
            <a:ln w="25400" algn="ctr">
              <a:solidFill>
                <a:schemeClr val="accent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cxnSp>
          <p:nvCxnSpPr>
            <p:cNvPr id="10" name="Egyenes összekötő 9"/>
            <p:cNvCxnSpPr/>
            <p:nvPr/>
          </p:nvCxnSpPr>
          <p:spPr bwMode="auto">
            <a:xfrm>
              <a:off x="6705600" y="6327576"/>
              <a:ext cx="55626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Szabadkézi sokszög 11"/>
            <p:cNvSpPr/>
            <p:nvPr/>
          </p:nvSpPr>
          <p:spPr bwMode="auto">
            <a:xfrm>
              <a:off x="7170057" y="1567543"/>
              <a:ext cx="1045029" cy="4949371"/>
            </a:xfrm>
            <a:custGeom>
              <a:avLst/>
              <a:gdLst>
                <a:gd name="connsiteX0" fmla="*/ 0 w 1045029"/>
                <a:gd name="connsiteY0" fmla="*/ 4949371 h 4949371"/>
                <a:gd name="connsiteX1" fmla="*/ 624114 w 1045029"/>
                <a:gd name="connsiteY1" fmla="*/ 4949371 h 4949371"/>
                <a:gd name="connsiteX2" fmla="*/ 624114 w 1045029"/>
                <a:gd name="connsiteY2" fmla="*/ 188686 h 4949371"/>
                <a:gd name="connsiteX3" fmla="*/ 1045029 w 1045029"/>
                <a:gd name="connsiteY3" fmla="*/ 188686 h 4949371"/>
                <a:gd name="connsiteX4" fmla="*/ 1045029 w 1045029"/>
                <a:gd name="connsiteY4" fmla="*/ 0 h 494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5029" h="4949371">
                  <a:moveTo>
                    <a:pt x="0" y="4949371"/>
                  </a:moveTo>
                  <a:lnTo>
                    <a:pt x="624114" y="4949371"/>
                  </a:lnTo>
                  <a:lnTo>
                    <a:pt x="624114" y="188686"/>
                  </a:lnTo>
                  <a:lnTo>
                    <a:pt x="1045029" y="188686"/>
                  </a:lnTo>
                  <a:lnTo>
                    <a:pt x="1045029" y="0"/>
                  </a:lnTo>
                </a:path>
              </a:pathLst>
            </a:custGeom>
            <a:noFill/>
            <a:ln w="63500" cmpd="dbl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Szabadkézi sokszög 12"/>
            <p:cNvSpPr/>
            <p:nvPr/>
          </p:nvSpPr>
          <p:spPr bwMode="auto">
            <a:xfrm>
              <a:off x="7794171" y="5820229"/>
              <a:ext cx="420915" cy="318010"/>
            </a:xfrm>
            <a:custGeom>
              <a:avLst/>
              <a:gdLst>
                <a:gd name="connsiteX0" fmla="*/ 0 w 246743"/>
                <a:gd name="connsiteY0" fmla="*/ 232228 h 232228"/>
                <a:gd name="connsiteX1" fmla="*/ 246743 w 246743"/>
                <a:gd name="connsiteY1" fmla="*/ 232228 h 232228"/>
                <a:gd name="connsiteX2" fmla="*/ 246743 w 246743"/>
                <a:gd name="connsiteY2" fmla="*/ 0 h 23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6743" h="232228">
                  <a:moveTo>
                    <a:pt x="0" y="232228"/>
                  </a:moveTo>
                  <a:lnTo>
                    <a:pt x="246743" y="232228"/>
                  </a:lnTo>
                  <a:lnTo>
                    <a:pt x="246743" y="0"/>
                  </a:lnTo>
                </a:path>
              </a:pathLst>
            </a:custGeom>
            <a:noFill/>
            <a:ln w="50800" cmpd="dbl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25" name="Csoportba foglalás 24"/>
            <p:cNvGrpSpPr/>
            <p:nvPr/>
          </p:nvGrpSpPr>
          <p:grpSpPr>
            <a:xfrm>
              <a:off x="8087604" y="1035507"/>
              <a:ext cx="252000" cy="504000"/>
              <a:chOff x="10754956" y="1727200"/>
              <a:chExt cx="522644" cy="986879"/>
            </a:xfrm>
          </p:grpSpPr>
          <p:grpSp>
            <p:nvGrpSpPr>
              <p:cNvPr id="19" name="Csoportba foglalás 18"/>
              <p:cNvGrpSpPr/>
              <p:nvPr/>
            </p:nvGrpSpPr>
            <p:grpSpPr>
              <a:xfrm>
                <a:off x="10754956" y="1727200"/>
                <a:ext cx="522644" cy="986879"/>
                <a:chOff x="10754956" y="1727200"/>
                <a:chExt cx="522644" cy="986879"/>
              </a:xfrm>
              <a:solidFill>
                <a:srgbClr val="FF0000"/>
              </a:solidFill>
            </p:grpSpPr>
            <p:sp>
              <p:nvSpPr>
                <p:cNvPr id="16" name="Szabadkézi sokszög 15"/>
                <p:cNvSpPr/>
                <p:nvPr/>
              </p:nvSpPr>
              <p:spPr bwMode="auto">
                <a:xfrm>
                  <a:off x="10754956" y="1727200"/>
                  <a:ext cx="261387" cy="986879"/>
                </a:xfrm>
                <a:custGeom>
                  <a:avLst/>
                  <a:gdLst>
                    <a:gd name="connsiteX0" fmla="*/ 246873 w 261387"/>
                    <a:gd name="connsiteY0" fmla="*/ 0 h 986879"/>
                    <a:gd name="connsiteX1" fmla="*/ 217844 w 261387"/>
                    <a:gd name="connsiteY1" fmla="*/ 261257 h 986879"/>
                    <a:gd name="connsiteX2" fmla="*/ 87215 w 261387"/>
                    <a:gd name="connsiteY2" fmla="*/ 493486 h 986879"/>
                    <a:gd name="connsiteX3" fmla="*/ 130 w 261387"/>
                    <a:gd name="connsiteY3" fmla="*/ 667657 h 986879"/>
                    <a:gd name="connsiteX4" fmla="*/ 72701 w 261387"/>
                    <a:gd name="connsiteY4" fmla="*/ 914400 h 986879"/>
                    <a:gd name="connsiteX5" fmla="*/ 261387 w 261387"/>
                    <a:gd name="connsiteY5" fmla="*/ 972457 h 986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387" h="986879">
                      <a:moveTo>
                        <a:pt x="246873" y="0"/>
                      </a:moveTo>
                      <a:cubicBezTo>
                        <a:pt x="245663" y="89505"/>
                        <a:pt x="244454" y="179010"/>
                        <a:pt x="217844" y="261257"/>
                      </a:cubicBezTo>
                      <a:cubicBezTo>
                        <a:pt x="191234" y="343504"/>
                        <a:pt x="123501" y="425753"/>
                        <a:pt x="87215" y="493486"/>
                      </a:cubicBezTo>
                      <a:cubicBezTo>
                        <a:pt x="50929" y="561219"/>
                        <a:pt x="2549" y="597505"/>
                        <a:pt x="130" y="667657"/>
                      </a:cubicBezTo>
                      <a:cubicBezTo>
                        <a:pt x="-2289" y="737809"/>
                        <a:pt x="29158" y="863600"/>
                        <a:pt x="72701" y="914400"/>
                      </a:cubicBezTo>
                      <a:cubicBezTo>
                        <a:pt x="116244" y="965200"/>
                        <a:pt x="203330" y="1011162"/>
                        <a:pt x="261387" y="972457"/>
                      </a:cubicBezTo>
                    </a:path>
                  </a:pathLst>
                </a:custGeom>
                <a:grpFill/>
                <a:ln w="41275" algn="ctr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8" name="Szabadkézi sokszög 17"/>
                <p:cNvSpPr/>
                <p:nvPr/>
              </p:nvSpPr>
              <p:spPr bwMode="auto">
                <a:xfrm flipH="1">
                  <a:off x="11016213" y="1727200"/>
                  <a:ext cx="261387" cy="986879"/>
                </a:xfrm>
                <a:custGeom>
                  <a:avLst/>
                  <a:gdLst>
                    <a:gd name="connsiteX0" fmla="*/ 246873 w 261387"/>
                    <a:gd name="connsiteY0" fmla="*/ 0 h 986879"/>
                    <a:gd name="connsiteX1" fmla="*/ 217844 w 261387"/>
                    <a:gd name="connsiteY1" fmla="*/ 261257 h 986879"/>
                    <a:gd name="connsiteX2" fmla="*/ 87215 w 261387"/>
                    <a:gd name="connsiteY2" fmla="*/ 493486 h 986879"/>
                    <a:gd name="connsiteX3" fmla="*/ 130 w 261387"/>
                    <a:gd name="connsiteY3" fmla="*/ 667657 h 986879"/>
                    <a:gd name="connsiteX4" fmla="*/ 72701 w 261387"/>
                    <a:gd name="connsiteY4" fmla="*/ 914400 h 986879"/>
                    <a:gd name="connsiteX5" fmla="*/ 261387 w 261387"/>
                    <a:gd name="connsiteY5" fmla="*/ 972457 h 986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387" h="986879">
                      <a:moveTo>
                        <a:pt x="246873" y="0"/>
                      </a:moveTo>
                      <a:cubicBezTo>
                        <a:pt x="245663" y="89505"/>
                        <a:pt x="244454" y="179010"/>
                        <a:pt x="217844" y="261257"/>
                      </a:cubicBezTo>
                      <a:cubicBezTo>
                        <a:pt x="191234" y="343504"/>
                        <a:pt x="123501" y="425753"/>
                        <a:pt x="87215" y="493486"/>
                      </a:cubicBezTo>
                      <a:cubicBezTo>
                        <a:pt x="50929" y="561219"/>
                        <a:pt x="2549" y="597505"/>
                        <a:pt x="130" y="667657"/>
                      </a:cubicBezTo>
                      <a:cubicBezTo>
                        <a:pt x="-2289" y="737809"/>
                        <a:pt x="29158" y="863600"/>
                        <a:pt x="72701" y="914400"/>
                      </a:cubicBezTo>
                      <a:cubicBezTo>
                        <a:pt x="116244" y="965200"/>
                        <a:pt x="203330" y="1011162"/>
                        <a:pt x="261387" y="972457"/>
                      </a:cubicBezTo>
                    </a:path>
                  </a:pathLst>
                </a:custGeom>
                <a:grpFill/>
                <a:ln w="41275" algn="ctr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20" name="Ellipszis 19"/>
              <p:cNvSpPr/>
              <p:nvPr/>
            </p:nvSpPr>
            <p:spPr bwMode="auto">
              <a:xfrm>
                <a:off x="10896600" y="2286000"/>
                <a:ext cx="228600" cy="381000"/>
              </a:xfrm>
              <a:prstGeom prst="ellipse">
                <a:avLst/>
              </a:prstGeom>
              <a:solidFill>
                <a:srgbClr val="FFC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grpSp>
          <p:nvGrpSpPr>
            <p:cNvPr id="26" name="Csoportba foglalás 25"/>
            <p:cNvGrpSpPr/>
            <p:nvPr/>
          </p:nvGrpSpPr>
          <p:grpSpPr>
            <a:xfrm>
              <a:off x="8143086" y="5440157"/>
              <a:ext cx="144000" cy="324000"/>
              <a:chOff x="10754956" y="1727200"/>
              <a:chExt cx="522644" cy="986879"/>
            </a:xfrm>
          </p:grpSpPr>
          <p:grpSp>
            <p:nvGrpSpPr>
              <p:cNvPr id="27" name="Csoportba foglalás 26"/>
              <p:cNvGrpSpPr/>
              <p:nvPr/>
            </p:nvGrpSpPr>
            <p:grpSpPr>
              <a:xfrm>
                <a:off x="10754956" y="1727200"/>
                <a:ext cx="522644" cy="986879"/>
                <a:chOff x="10754956" y="1727200"/>
                <a:chExt cx="522644" cy="986879"/>
              </a:xfrm>
              <a:solidFill>
                <a:srgbClr val="FF0000"/>
              </a:solidFill>
            </p:grpSpPr>
            <p:sp>
              <p:nvSpPr>
                <p:cNvPr id="29" name="Szabadkézi sokszög 28"/>
                <p:cNvSpPr/>
                <p:nvPr/>
              </p:nvSpPr>
              <p:spPr bwMode="auto">
                <a:xfrm>
                  <a:off x="10754956" y="1727200"/>
                  <a:ext cx="261387" cy="986879"/>
                </a:xfrm>
                <a:custGeom>
                  <a:avLst/>
                  <a:gdLst>
                    <a:gd name="connsiteX0" fmla="*/ 246873 w 261387"/>
                    <a:gd name="connsiteY0" fmla="*/ 0 h 986879"/>
                    <a:gd name="connsiteX1" fmla="*/ 217844 w 261387"/>
                    <a:gd name="connsiteY1" fmla="*/ 261257 h 986879"/>
                    <a:gd name="connsiteX2" fmla="*/ 87215 w 261387"/>
                    <a:gd name="connsiteY2" fmla="*/ 493486 h 986879"/>
                    <a:gd name="connsiteX3" fmla="*/ 130 w 261387"/>
                    <a:gd name="connsiteY3" fmla="*/ 667657 h 986879"/>
                    <a:gd name="connsiteX4" fmla="*/ 72701 w 261387"/>
                    <a:gd name="connsiteY4" fmla="*/ 914400 h 986879"/>
                    <a:gd name="connsiteX5" fmla="*/ 261387 w 261387"/>
                    <a:gd name="connsiteY5" fmla="*/ 972457 h 986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387" h="986879">
                      <a:moveTo>
                        <a:pt x="246873" y="0"/>
                      </a:moveTo>
                      <a:cubicBezTo>
                        <a:pt x="245663" y="89505"/>
                        <a:pt x="244454" y="179010"/>
                        <a:pt x="217844" y="261257"/>
                      </a:cubicBezTo>
                      <a:cubicBezTo>
                        <a:pt x="191234" y="343504"/>
                        <a:pt x="123501" y="425753"/>
                        <a:pt x="87215" y="493486"/>
                      </a:cubicBezTo>
                      <a:cubicBezTo>
                        <a:pt x="50929" y="561219"/>
                        <a:pt x="2549" y="597505"/>
                        <a:pt x="130" y="667657"/>
                      </a:cubicBezTo>
                      <a:cubicBezTo>
                        <a:pt x="-2289" y="737809"/>
                        <a:pt x="29158" y="863600"/>
                        <a:pt x="72701" y="914400"/>
                      </a:cubicBezTo>
                      <a:cubicBezTo>
                        <a:pt x="116244" y="965200"/>
                        <a:pt x="203330" y="1011162"/>
                        <a:pt x="261387" y="972457"/>
                      </a:cubicBezTo>
                    </a:path>
                  </a:pathLst>
                </a:custGeom>
                <a:grpFill/>
                <a:ln w="41275" algn="ctr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0" name="Szabadkézi sokszög 29"/>
                <p:cNvSpPr/>
                <p:nvPr/>
              </p:nvSpPr>
              <p:spPr bwMode="auto">
                <a:xfrm flipH="1">
                  <a:off x="11016213" y="1727200"/>
                  <a:ext cx="261387" cy="986879"/>
                </a:xfrm>
                <a:custGeom>
                  <a:avLst/>
                  <a:gdLst>
                    <a:gd name="connsiteX0" fmla="*/ 246873 w 261387"/>
                    <a:gd name="connsiteY0" fmla="*/ 0 h 986879"/>
                    <a:gd name="connsiteX1" fmla="*/ 217844 w 261387"/>
                    <a:gd name="connsiteY1" fmla="*/ 261257 h 986879"/>
                    <a:gd name="connsiteX2" fmla="*/ 87215 w 261387"/>
                    <a:gd name="connsiteY2" fmla="*/ 493486 h 986879"/>
                    <a:gd name="connsiteX3" fmla="*/ 130 w 261387"/>
                    <a:gd name="connsiteY3" fmla="*/ 667657 h 986879"/>
                    <a:gd name="connsiteX4" fmla="*/ 72701 w 261387"/>
                    <a:gd name="connsiteY4" fmla="*/ 914400 h 986879"/>
                    <a:gd name="connsiteX5" fmla="*/ 261387 w 261387"/>
                    <a:gd name="connsiteY5" fmla="*/ 972457 h 986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387" h="986879">
                      <a:moveTo>
                        <a:pt x="246873" y="0"/>
                      </a:moveTo>
                      <a:cubicBezTo>
                        <a:pt x="245663" y="89505"/>
                        <a:pt x="244454" y="179010"/>
                        <a:pt x="217844" y="261257"/>
                      </a:cubicBezTo>
                      <a:cubicBezTo>
                        <a:pt x="191234" y="343504"/>
                        <a:pt x="123501" y="425753"/>
                        <a:pt x="87215" y="493486"/>
                      </a:cubicBezTo>
                      <a:cubicBezTo>
                        <a:pt x="50929" y="561219"/>
                        <a:pt x="2549" y="597505"/>
                        <a:pt x="130" y="667657"/>
                      </a:cubicBezTo>
                      <a:cubicBezTo>
                        <a:pt x="-2289" y="737809"/>
                        <a:pt x="29158" y="863600"/>
                        <a:pt x="72701" y="914400"/>
                      </a:cubicBezTo>
                      <a:cubicBezTo>
                        <a:pt x="116244" y="965200"/>
                        <a:pt x="203330" y="1011162"/>
                        <a:pt x="261387" y="972457"/>
                      </a:cubicBezTo>
                    </a:path>
                  </a:pathLst>
                </a:custGeom>
                <a:grpFill/>
                <a:ln w="41275" algn="ctr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28" name="Ellipszis 27"/>
              <p:cNvSpPr/>
              <p:nvPr/>
            </p:nvSpPr>
            <p:spPr bwMode="auto">
              <a:xfrm>
                <a:off x="10896600" y="2286000"/>
                <a:ext cx="228600" cy="381000"/>
              </a:xfrm>
              <a:prstGeom prst="ellipse">
                <a:avLst/>
              </a:prstGeom>
              <a:solidFill>
                <a:srgbClr val="FFC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</p:grpSp>
      <p:graphicFrame>
        <p:nvGraphicFramePr>
          <p:cNvPr id="32" name="Objektum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085529"/>
              </p:ext>
            </p:extLst>
          </p:nvPr>
        </p:nvGraphicFramePr>
        <p:xfrm>
          <a:off x="7610741" y="3152410"/>
          <a:ext cx="1361088" cy="1625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93" name="Equation" r:id="rId7" imgW="850680" imgH="1015920" progId="Equation.DSMT4">
                  <p:embed/>
                </p:oleObj>
              </mc:Choice>
              <mc:Fallback>
                <p:oleObj name="Equation" r:id="rId7" imgW="850680" imgH="101592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0741" y="3152410"/>
                        <a:ext cx="1361088" cy="1625472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Egyenes összekötő nyíllal 34"/>
          <p:cNvCxnSpPr/>
          <p:nvPr/>
        </p:nvCxnSpPr>
        <p:spPr bwMode="auto">
          <a:xfrm flipV="1">
            <a:off x="9525000" y="1035507"/>
            <a:ext cx="0" cy="52920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gyenes összekötő 36"/>
          <p:cNvCxnSpPr/>
          <p:nvPr/>
        </p:nvCxnSpPr>
        <p:spPr bwMode="auto">
          <a:xfrm flipH="1" flipV="1">
            <a:off x="9906000" y="1143000"/>
            <a:ext cx="1109198" cy="491377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Egyenes összekötő 37"/>
          <p:cNvCxnSpPr/>
          <p:nvPr/>
        </p:nvCxnSpPr>
        <p:spPr bwMode="auto">
          <a:xfrm flipH="1" flipV="1">
            <a:off x="11167597" y="1143000"/>
            <a:ext cx="491004" cy="483623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0" name="Objektum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329305"/>
              </p:ext>
            </p:extLst>
          </p:nvPr>
        </p:nvGraphicFramePr>
        <p:xfrm>
          <a:off x="10074839" y="3265523"/>
          <a:ext cx="1301750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94" name="Equation" r:id="rId9" imgW="812520" imgH="1041120" progId="Equation.DSMT4">
                  <p:embed/>
                </p:oleObj>
              </mc:Choice>
              <mc:Fallback>
                <p:oleObj name="Equation" r:id="rId9" imgW="812520" imgH="1041120" progId="Equation.DSMT4">
                  <p:embed/>
                  <p:pic>
                    <p:nvPicPr>
                      <p:cNvPr id="32" name="Objektum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4839" y="3265523"/>
                        <a:ext cx="1301750" cy="1665287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ktum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891306"/>
              </p:ext>
            </p:extLst>
          </p:nvPr>
        </p:nvGraphicFramePr>
        <p:xfrm>
          <a:off x="10668000" y="1405833"/>
          <a:ext cx="1362075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95" name="Equation" r:id="rId11" imgW="850680" imgH="1041120" progId="Equation.DSMT4">
                  <p:embed/>
                </p:oleObj>
              </mc:Choice>
              <mc:Fallback>
                <p:oleObj name="Equation" r:id="rId11" imgW="850680" imgH="1041120" progId="Equation.DSMT4">
                  <p:embed/>
                  <p:pic>
                    <p:nvPicPr>
                      <p:cNvPr id="40" name="Objektum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1405833"/>
                        <a:ext cx="1362075" cy="1665287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ktum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205215"/>
              </p:ext>
            </p:extLst>
          </p:nvPr>
        </p:nvGraphicFramePr>
        <p:xfrm>
          <a:off x="11112034" y="5949280"/>
          <a:ext cx="5683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96" name="Equation" r:id="rId13" imgW="355320" imgH="228600" progId="Equation.DSMT4">
                  <p:embed/>
                </p:oleObj>
              </mc:Choice>
              <mc:Fallback>
                <p:oleObj name="Equation" r:id="rId13" imgW="355320" imgH="228600" progId="Equation.DSMT4">
                  <p:embed/>
                  <p:pic>
                    <p:nvPicPr>
                      <p:cNvPr id="40" name="Objektum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034" y="5949280"/>
                        <a:ext cx="568325" cy="36512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ktum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43848"/>
              </p:ext>
            </p:extLst>
          </p:nvPr>
        </p:nvGraphicFramePr>
        <p:xfrm>
          <a:off x="10104438" y="954088"/>
          <a:ext cx="852487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97" name="Equation" r:id="rId15" imgW="533160" imgH="241200" progId="Equation.DSMT4">
                  <p:embed/>
                </p:oleObj>
              </mc:Choice>
              <mc:Fallback>
                <p:oleObj name="Equation" r:id="rId15" imgW="533160" imgH="241200" progId="Equation.DSMT4">
                  <p:embed/>
                  <p:pic>
                    <p:nvPicPr>
                      <p:cNvPr id="44" name="Objektum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04438" y="954088"/>
                        <a:ext cx="852487" cy="385762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3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91440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Warum man mit einem Staubsauger keinen Fliegen fangen kann?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Fliegen können schnell fliegen,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aber nicht schneller als 5 m/s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die Strömungsgeschwindigkeit in dem Rohr des Staubsaugers </a:t>
            </a:r>
            <a:r>
              <a:rPr lang="de-DE" dirty="0" err="1" smtClean="0"/>
              <a:t>v</a:t>
            </a:r>
            <a:r>
              <a:rPr lang="de-DE" baseline="-25000" dirty="0" err="1" smtClean="0"/>
              <a:t>R</a:t>
            </a:r>
            <a:r>
              <a:rPr lang="de-DE" dirty="0" smtClean="0"/>
              <a:t>=10m/s erreicht,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dann können die schon nicht mehr </a:t>
            </a:r>
            <a:r>
              <a:rPr lang="hu-HU" dirty="0" err="1" smtClean="0"/>
              <a:t>aus</a:t>
            </a:r>
            <a:r>
              <a:rPr lang="hu-HU" dirty="0" smtClean="0"/>
              <a:t> </a:t>
            </a:r>
            <a:r>
              <a:rPr lang="hu-HU" dirty="0" err="1" smtClean="0"/>
              <a:t>dem</a:t>
            </a:r>
            <a:r>
              <a:rPr lang="hu-HU" dirty="0" smtClean="0"/>
              <a:t> </a:t>
            </a:r>
            <a:r>
              <a:rPr lang="hu-HU" dirty="0" err="1" smtClean="0"/>
              <a:t>Rohr</a:t>
            </a:r>
            <a:r>
              <a:rPr lang="hu-HU" dirty="0" smtClean="0"/>
              <a:t> </a:t>
            </a:r>
            <a:r>
              <a:rPr lang="de-DE" dirty="0" smtClean="0"/>
              <a:t>ausfliegen</a:t>
            </a:r>
            <a:r>
              <a:rPr lang="de-DE" dirty="0" smtClean="0"/>
              <a:t>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Kontinuitätsatz</a:t>
            </a:r>
            <a:endParaRPr lang="de-DE" dirty="0"/>
          </a:p>
        </p:txBody>
      </p:sp>
      <p:grpSp>
        <p:nvGrpSpPr>
          <p:cNvPr id="51" name="Csoportba foglalás 50"/>
          <p:cNvGrpSpPr/>
          <p:nvPr/>
        </p:nvGrpSpPr>
        <p:grpSpPr>
          <a:xfrm>
            <a:off x="9099550" y="2217020"/>
            <a:ext cx="2968625" cy="4413559"/>
            <a:chOff x="9099550" y="2217020"/>
            <a:chExt cx="2968625" cy="4413559"/>
          </a:xfrm>
        </p:grpSpPr>
        <p:pic>
          <p:nvPicPr>
            <p:cNvPr id="32" name="Kép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1200" y="4782729"/>
              <a:ext cx="2466975" cy="1847850"/>
            </a:xfrm>
            <a:prstGeom prst="rect">
              <a:avLst/>
            </a:prstGeom>
          </p:spPr>
        </p:pic>
        <p:sp>
          <p:nvSpPr>
            <p:cNvPr id="33" name="Téglalap 32"/>
            <p:cNvSpPr/>
            <p:nvPr/>
          </p:nvSpPr>
          <p:spPr bwMode="auto">
            <a:xfrm rot="20807594">
              <a:off x="9344025" y="4708017"/>
              <a:ext cx="1490662" cy="712887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cxnSp>
          <p:nvCxnSpPr>
            <p:cNvPr id="28" name="Egyenes összekötő 27"/>
            <p:cNvCxnSpPr/>
            <p:nvPr/>
          </p:nvCxnSpPr>
          <p:spPr bwMode="auto">
            <a:xfrm flipH="1" flipV="1">
              <a:off x="9298186" y="2217020"/>
              <a:ext cx="965001" cy="31848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Egyenes összekötő 29"/>
            <p:cNvCxnSpPr/>
            <p:nvPr/>
          </p:nvCxnSpPr>
          <p:spPr bwMode="auto">
            <a:xfrm flipH="1" flipV="1">
              <a:off x="9099550" y="2264954"/>
              <a:ext cx="1012828" cy="32362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0" name="Csoportba foglalás 49"/>
            <p:cNvGrpSpPr/>
            <p:nvPr/>
          </p:nvGrpSpPr>
          <p:grpSpPr>
            <a:xfrm>
              <a:off x="9257812" y="2681188"/>
              <a:ext cx="463314" cy="1025216"/>
              <a:chOff x="9257812" y="2632384"/>
              <a:chExt cx="463314" cy="1025216"/>
            </a:xfrm>
          </p:grpSpPr>
          <p:pic>
            <p:nvPicPr>
              <p:cNvPr id="4" name="Kép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4657095" flipH="1">
                <a:off x="9257812" y="2926110"/>
                <a:ext cx="463314" cy="463314"/>
              </a:xfrm>
              <a:prstGeom prst="rect">
                <a:avLst/>
              </a:prstGeom>
            </p:spPr>
          </p:pic>
          <p:cxnSp>
            <p:nvCxnSpPr>
              <p:cNvPr id="43" name="Egyenes összekötő 42"/>
              <p:cNvCxnSpPr/>
              <p:nvPr/>
            </p:nvCxnSpPr>
            <p:spPr bwMode="auto">
              <a:xfrm>
                <a:off x="9292432" y="2653534"/>
                <a:ext cx="57600" cy="187016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Egyenes összekötő 45"/>
              <p:cNvCxnSpPr/>
              <p:nvPr/>
            </p:nvCxnSpPr>
            <p:spPr bwMode="auto">
              <a:xfrm>
                <a:off x="9379743" y="2632384"/>
                <a:ext cx="57600" cy="187016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Egyenes összekötő 46"/>
              <p:cNvCxnSpPr/>
              <p:nvPr/>
            </p:nvCxnSpPr>
            <p:spPr bwMode="auto">
              <a:xfrm>
                <a:off x="9339265" y="2657476"/>
                <a:ext cx="57600" cy="187016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Egyenes összekötő nyíllal 48"/>
              <p:cNvCxnSpPr/>
              <p:nvPr/>
            </p:nvCxnSpPr>
            <p:spPr bwMode="auto">
              <a:xfrm>
                <a:off x="9579771" y="3429000"/>
                <a:ext cx="76200" cy="2286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14721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217991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aber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Flüssigkeitspartikeln, die im Zeitpunkt t auf eine Rohrquerschnitt A</a:t>
            </a:r>
            <a:r>
              <a:rPr lang="de-DE" baseline="-25000" dirty="0" smtClean="0"/>
              <a:t>R</a:t>
            </a:r>
            <a:r>
              <a:rPr lang="de-DE" dirty="0" smtClean="0"/>
              <a:t> sind (rote Linie, Durchmesser D),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sind eine Sekunde früher auf eine Kugeloberfläche gewesen (grüne Kugel, Radius D) (Blaue Kurven sind gleich langen Bahnkurven der Partikeln)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Wir können den </a:t>
            </a:r>
            <a:r>
              <a:rPr lang="de-DE" b="1" dirty="0" err="1" smtClean="0"/>
              <a:t>Kontinuitätsatz</a:t>
            </a:r>
            <a:r>
              <a:rPr lang="de-DE" dirty="0" smtClean="0"/>
              <a:t> zwischen der Kugelfläche und Rohrquerschnitt schreiben: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heißt die Geschwindigkeit auf einer Entfernung des Durchmesser ist schon die  Viertel der Rohrgeschwindigkeit! =&gt; Fliegen werden entkommen!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Kontinuitätsatz</a:t>
            </a:r>
            <a:endParaRPr lang="de-DE" dirty="0"/>
          </a:p>
        </p:txBody>
      </p:sp>
      <p:pic>
        <p:nvPicPr>
          <p:cNvPr id="32" name="Kép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733925"/>
            <a:ext cx="2466975" cy="1847850"/>
          </a:xfrm>
          <a:prstGeom prst="rect">
            <a:avLst/>
          </a:prstGeom>
        </p:spPr>
      </p:pic>
      <p:sp>
        <p:nvSpPr>
          <p:cNvPr id="33" name="Téglalap 32"/>
          <p:cNvSpPr/>
          <p:nvPr/>
        </p:nvSpPr>
        <p:spPr bwMode="auto">
          <a:xfrm rot="20807594">
            <a:off x="9344025" y="4659213"/>
            <a:ext cx="1490662" cy="71288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cxnSp>
        <p:nvCxnSpPr>
          <p:cNvPr id="28" name="Egyenes összekötő 27"/>
          <p:cNvCxnSpPr/>
          <p:nvPr/>
        </p:nvCxnSpPr>
        <p:spPr bwMode="auto">
          <a:xfrm flipH="1" flipV="1">
            <a:off x="9298186" y="2168216"/>
            <a:ext cx="965001" cy="31848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Egyenes összekötő 29"/>
          <p:cNvCxnSpPr/>
          <p:nvPr/>
        </p:nvCxnSpPr>
        <p:spPr bwMode="auto">
          <a:xfrm flipH="1" flipV="1">
            <a:off x="9099550" y="2216150"/>
            <a:ext cx="1012828" cy="32362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Egyenes összekötő 5"/>
          <p:cNvCxnSpPr/>
          <p:nvPr/>
        </p:nvCxnSpPr>
        <p:spPr bwMode="auto">
          <a:xfrm flipV="1">
            <a:off x="9167815" y="2362200"/>
            <a:ext cx="180000" cy="7620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llipszis 6"/>
          <p:cNvSpPr/>
          <p:nvPr/>
        </p:nvSpPr>
        <p:spPr bwMode="auto">
          <a:xfrm>
            <a:off x="8673600" y="1676400"/>
            <a:ext cx="1080000" cy="1080000"/>
          </a:xfrm>
          <a:prstGeom prst="ellipse">
            <a:avLst/>
          </a:prstGeom>
          <a:noFill/>
          <a:ln w="38100" algn="ctr">
            <a:solidFill>
              <a:srgbClr val="00FF00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11" name="Szabadkézi sokszög 10"/>
          <p:cNvSpPr/>
          <p:nvPr/>
        </p:nvSpPr>
        <p:spPr bwMode="auto">
          <a:xfrm>
            <a:off x="8712200" y="2016322"/>
            <a:ext cx="527050" cy="383978"/>
          </a:xfrm>
          <a:custGeom>
            <a:avLst/>
            <a:gdLst>
              <a:gd name="connsiteX0" fmla="*/ 0 w 527050"/>
              <a:gd name="connsiteY0" fmla="*/ 0 h 412750"/>
              <a:gd name="connsiteX1" fmla="*/ 127000 w 527050"/>
              <a:gd name="connsiteY1" fmla="*/ 38100 h 412750"/>
              <a:gd name="connsiteX2" fmla="*/ 254000 w 527050"/>
              <a:gd name="connsiteY2" fmla="*/ 79375 h 412750"/>
              <a:gd name="connsiteX3" fmla="*/ 390525 w 527050"/>
              <a:gd name="connsiteY3" fmla="*/ 133350 h 412750"/>
              <a:gd name="connsiteX4" fmla="*/ 473075 w 527050"/>
              <a:gd name="connsiteY4" fmla="*/ 247650 h 412750"/>
              <a:gd name="connsiteX5" fmla="*/ 501650 w 527050"/>
              <a:gd name="connsiteY5" fmla="*/ 342900 h 412750"/>
              <a:gd name="connsiteX6" fmla="*/ 527050 w 527050"/>
              <a:gd name="connsiteY6" fmla="*/ 41275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050" h="412750">
                <a:moveTo>
                  <a:pt x="0" y="0"/>
                </a:moveTo>
                <a:lnTo>
                  <a:pt x="127000" y="38100"/>
                </a:lnTo>
                <a:cubicBezTo>
                  <a:pt x="169333" y="51329"/>
                  <a:pt x="210079" y="63500"/>
                  <a:pt x="254000" y="79375"/>
                </a:cubicBezTo>
                <a:cubicBezTo>
                  <a:pt x="297921" y="95250"/>
                  <a:pt x="354013" y="105304"/>
                  <a:pt x="390525" y="133350"/>
                </a:cubicBezTo>
                <a:cubicBezTo>
                  <a:pt x="427037" y="161396"/>
                  <a:pt x="454554" y="212725"/>
                  <a:pt x="473075" y="247650"/>
                </a:cubicBezTo>
                <a:cubicBezTo>
                  <a:pt x="491596" y="282575"/>
                  <a:pt x="492654" y="315383"/>
                  <a:pt x="501650" y="342900"/>
                </a:cubicBezTo>
                <a:cubicBezTo>
                  <a:pt x="510646" y="370417"/>
                  <a:pt x="518848" y="391583"/>
                  <a:pt x="527050" y="412750"/>
                </a:cubicBezTo>
              </a:path>
            </a:pathLst>
          </a:cu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Szabadkézi sokszög 11"/>
          <p:cNvSpPr/>
          <p:nvPr/>
        </p:nvSpPr>
        <p:spPr bwMode="auto">
          <a:xfrm>
            <a:off x="9067800" y="1698625"/>
            <a:ext cx="186536" cy="688778"/>
          </a:xfrm>
          <a:custGeom>
            <a:avLst/>
            <a:gdLst>
              <a:gd name="connsiteX0" fmla="*/ 0 w 186536"/>
              <a:gd name="connsiteY0" fmla="*/ 0 h 688778"/>
              <a:gd name="connsiteX1" fmla="*/ 25400 w 186536"/>
              <a:gd name="connsiteY1" fmla="*/ 184150 h 688778"/>
              <a:gd name="connsiteX2" fmla="*/ 76200 w 186536"/>
              <a:gd name="connsiteY2" fmla="*/ 377825 h 688778"/>
              <a:gd name="connsiteX3" fmla="*/ 133350 w 186536"/>
              <a:gd name="connsiteY3" fmla="*/ 523875 h 688778"/>
              <a:gd name="connsiteX4" fmla="*/ 174625 w 186536"/>
              <a:gd name="connsiteY4" fmla="*/ 635000 h 688778"/>
              <a:gd name="connsiteX5" fmla="*/ 184150 w 186536"/>
              <a:gd name="connsiteY5" fmla="*/ 679450 h 68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536" h="688778">
                <a:moveTo>
                  <a:pt x="0" y="0"/>
                </a:moveTo>
                <a:cubicBezTo>
                  <a:pt x="6350" y="60589"/>
                  <a:pt x="12700" y="121179"/>
                  <a:pt x="25400" y="184150"/>
                </a:cubicBezTo>
                <a:cubicBezTo>
                  <a:pt x="38100" y="247121"/>
                  <a:pt x="58208" y="321204"/>
                  <a:pt x="76200" y="377825"/>
                </a:cubicBezTo>
                <a:cubicBezTo>
                  <a:pt x="94192" y="434446"/>
                  <a:pt x="116946" y="481013"/>
                  <a:pt x="133350" y="523875"/>
                </a:cubicBezTo>
                <a:cubicBezTo>
                  <a:pt x="149754" y="566738"/>
                  <a:pt x="166158" y="609071"/>
                  <a:pt x="174625" y="635000"/>
                </a:cubicBezTo>
                <a:cubicBezTo>
                  <a:pt x="183092" y="660929"/>
                  <a:pt x="190500" y="709083"/>
                  <a:pt x="184150" y="679450"/>
                </a:cubicBezTo>
              </a:path>
            </a:pathLst>
          </a:cu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Szabadkézi sokszög 12"/>
          <p:cNvSpPr/>
          <p:nvPr/>
        </p:nvSpPr>
        <p:spPr bwMode="auto">
          <a:xfrm>
            <a:off x="9285173" y="2152617"/>
            <a:ext cx="223952" cy="488983"/>
          </a:xfrm>
          <a:custGeom>
            <a:avLst/>
            <a:gdLst>
              <a:gd name="connsiteX0" fmla="*/ 223952 w 223952"/>
              <a:gd name="connsiteY0" fmla="*/ 488983 h 488983"/>
              <a:gd name="connsiteX1" fmla="*/ 150927 w 223952"/>
              <a:gd name="connsiteY1" fmla="*/ 269908 h 488983"/>
              <a:gd name="connsiteX2" fmla="*/ 84252 w 223952"/>
              <a:gd name="connsiteY2" fmla="*/ 54008 h 488983"/>
              <a:gd name="connsiteX3" fmla="*/ 36627 w 223952"/>
              <a:gd name="connsiteY3" fmla="*/ 6383 h 488983"/>
              <a:gd name="connsiteX4" fmla="*/ 4877 w 223952"/>
              <a:gd name="connsiteY4" fmla="*/ 3208 h 488983"/>
              <a:gd name="connsiteX5" fmla="*/ 1702 w 223952"/>
              <a:gd name="connsiteY5" fmla="*/ 31783 h 488983"/>
              <a:gd name="connsiteX6" fmla="*/ 20752 w 223952"/>
              <a:gd name="connsiteY6" fmla="*/ 120683 h 488983"/>
              <a:gd name="connsiteX7" fmla="*/ 55677 w 223952"/>
              <a:gd name="connsiteY7" fmla="*/ 222283 h 48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3952" h="488983">
                <a:moveTo>
                  <a:pt x="223952" y="488983"/>
                </a:moveTo>
                <a:cubicBezTo>
                  <a:pt x="199081" y="415693"/>
                  <a:pt x="174210" y="342404"/>
                  <a:pt x="150927" y="269908"/>
                </a:cubicBezTo>
                <a:cubicBezTo>
                  <a:pt x="127644" y="197412"/>
                  <a:pt x="103302" y="97929"/>
                  <a:pt x="84252" y="54008"/>
                </a:cubicBezTo>
                <a:cubicBezTo>
                  <a:pt x="65202" y="10087"/>
                  <a:pt x="49856" y="14850"/>
                  <a:pt x="36627" y="6383"/>
                </a:cubicBezTo>
                <a:cubicBezTo>
                  <a:pt x="23398" y="-2084"/>
                  <a:pt x="10698" y="-1025"/>
                  <a:pt x="4877" y="3208"/>
                </a:cubicBezTo>
                <a:cubicBezTo>
                  <a:pt x="-944" y="7441"/>
                  <a:pt x="-944" y="12204"/>
                  <a:pt x="1702" y="31783"/>
                </a:cubicBezTo>
                <a:cubicBezTo>
                  <a:pt x="4348" y="51362"/>
                  <a:pt x="11756" y="88933"/>
                  <a:pt x="20752" y="120683"/>
                </a:cubicBezTo>
                <a:cubicBezTo>
                  <a:pt x="29748" y="152433"/>
                  <a:pt x="42712" y="187358"/>
                  <a:pt x="55677" y="222283"/>
                </a:cubicBezTo>
              </a:path>
            </a:pathLst>
          </a:cu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Szabadkézi sokszög 13"/>
          <p:cNvSpPr/>
          <p:nvPr/>
        </p:nvSpPr>
        <p:spPr bwMode="auto">
          <a:xfrm>
            <a:off x="9243031" y="2006600"/>
            <a:ext cx="475644" cy="359562"/>
          </a:xfrm>
          <a:custGeom>
            <a:avLst/>
            <a:gdLst>
              <a:gd name="connsiteX0" fmla="*/ 475644 w 475644"/>
              <a:gd name="connsiteY0" fmla="*/ 0 h 359562"/>
              <a:gd name="connsiteX1" fmla="*/ 72419 w 475644"/>
              <a:gd name="connsiteY1" fmla="*/ 107950 h 359562"/>
              <a:gd name="connsiteX2" fmla="*/ 5744 w 475644"/>
              <a:gd name="connsiteY2" fmla="*/ 165100 h 359562"/>
              <a:gd name="connsiteX3" fmla="*/ 8919 w 475644"/>
              <a:gd name="connsiteY3" fmla="*/ 238125 h 359562"/>
              <a:gd name="connsiteX4" fmla="*/ 53369 w 475644"/>
              <a:gd name="connsiteY4" fmla="*/ 358775 h 35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644" h="359562">
                <a:moveTo>
                  <a:pt x="475644" y="0"/>
                </a:moveTo>
                <a:cubicBezTo>
                  <a:pt x="313190" y="40216"/>
                  <a:pt x="150736" y="80433"/>
                  <a:pt x="72419" y="107950"/>
                </a:cubicBezTo>
                <a:cubicBezTo>
                  <a:pt x="-5898" y="135467"/>
                  <a:pt x="16327" y="143404"/>
                  <a:pt x="5744" y="165100"/>
                </a:cubicBezTo>
                <a:cubicBezTo>
                  <a:pt x="-4839" y="186796"/>
                  <a:pt x="982" y="205846"/>
                  <a:pt x="8919" y="238125"/>
                </a:cubicBezTo>
                <a:cubicBezTo>
                  <a:pt x="16856" y="270404"/>
                  <a:pt x="47019" y="369358"/>
                  <a:pt x="53369" y="358775"/>
                </a:cubicBezTo>
              </a:path>
            </a:pathLst>
          </a:cu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Szabadkézi sokszög 14"/>
          <p:cNvSpPr/>
          <p:nvPr/>
        </p:nvSpPr>
        <p:spPr bwMode="auto">
          <a:xfrm>
            <a:off x="8858250" y="2184661"/>
            <a:ext cx="352425" cy="425189"/>
          </a:xfrm>
          <a:custGeom>
            <a:avLst/>
            <a:gdLst>
              <a:gd name="connsiteX0" fmla="*/ 0 w 352425"/>
              <a:gd name="connsiteY0" fmla="*/ 425189 h 425189"/>
              <a:gd name="connsiteX1" fmla="*/ 136525 w 352425"/>
              <a:gd name="connsiteY1" fmla="*/ 129914 h 425189"/>
              <a:gd name="connsiteX2" fmla="*/ 206375 w 352425"/>
              <a:gd name="connsiteY2" fmla="*/ 15614 h 425189"/>
              <a:gd name="connsiteX3" fmla="*/ 244475 w 352425"/>
              <a:gd name="connsiteY3" fmla="*/ 6089 h 425189"/>
              <a:gd name="connsiteX4" fmla="*/ 288925 w 352425"/>
              <a:gd name="connsiteY4" fmla="*/ 63239 h 425189"/>
              <a:gd name="connsiteX5" fmla="*/ 339725 w 352425"/>
              <a:gd name="connsiteY5" fmla="*/ 171189 h 425189"/>
              <a:gd name="connsiteX6" fmla="*/ 352425 w 352425"/>
              <a:gd name="connsiteY6" fmla="*/ 228339 h 425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425" h="425189">
                <a:moveTo>
                  <a:pt x="0" y="425189"/>
                </a:moveTo>
                <a:cubicBezTo>
                  <a:pt x="51064" y="311683"/>
                  <a:pt x="102129" y="198177"/>
                  <a:pt x="136525" y="129914"/>
                </a:cubicBezTo>
                <a:cubicBezTo>
                  <a:pt x="170921" y="61651"/>
                  <a:pt x="188383" y="36251"/>
                  <a:pt x="206375" y="15614"/>
                </a:cubicBezTo>
                <a:cubicBezTo>
                  <a:pt x="224367" y="-5024"/>
                  <a:pt x="230717" y="-1849"/>
                  <a:pt x="244475" y="6089"/>
                </a:cubicBezTo>
                <a:cubicBezTo>
                  <a:pt x="258233" y="14026"/>
                  <a:pt x="273050" y="35722"/>
                  <a:pt x="288925" y="63239"/>
                </a:cubicBezTo>
                <a:cubicBezTo>
                  <a:pt x="304800" y="90756"/>
                  <a:pt x="329142" y="143672"/>
                  <a:pt x="339725" y="171189"/>
                </a:cubicBezTo>
                <a:cubicBezTo>
                  <a:pt x="350308" y="198706"/>
                  <a:pt x="351366" y="213522"/>
                  <a:pt x="352425" y="228339"/>
                </a:cubicBezTo>
              </a:path>
            </a:pathLst>
          </a:cu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0" name="Objektum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720845"/>
              </p:ext>
            </p:extLst>
          </p:nvPr>
        </p:nvGraphicFramePr>
        <p:xfrm>
          <a:off x="3810000" y="3834296"/>
          <a:ext cx="2528888" cy="190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9" name="Equation" r:id="rId4" imgW="1396800" imgH="1054080" progId="Equation.DSMT4">
                  <p:embed/>
                </p:oleObj>
              </mc:Choice>
              <mc:Fallback>
                <p:oleObj name="Equation" r:id="rId4" imgW="1396800" imgH="105408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834296"/>
                        <a:ext cx="2528888" cy="1903412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Kép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21" y="1248315"/>
            <a:ext cx="640164" cy="74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Image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4"/>
          <a:stretch/>
        </p:blipFill>
        <p:spPr bwMode="auto">
          <a:xfrm>
            <a:off x="4975788" y="2971800"/>
            <a:ext cx="64008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139926"/>
            <a:ext cx="111479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Frage: warum es eine Durchbiegung zwischen der Motorhaube und der Windschutzscheibe gibt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wir die Stromlinien anschauen, sehen wir gekrümmten Stromlinien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</a:t>
            </a:r>
            <a:r>
              <a:rPr lang="de-DE" b="1" dirty="0" err="1" smtClean="0"/>
              <a:t>Euler’sche</a:t>
            </a:r>
            <a:r>
              <a:rPr lang="de-DE" b="1" dirty="0" smtClean="0"/>
              <a:t> Gleichung </a:t>
            </a:r>
            <a:r>
              <a:rPr lang="de-DE" dirty="0" smtClean="0"/>
              <a:t>sagt aus, </a:t>
            </a:r>
            <a:r>
              <a:rPr lang="de-DE" dirty="0" err="1" smtClean="0"/>
              <a:t>daß</a:t>
            </a:r>
            <a:r>
              <a:rPr lang="de-DE" dirty="0" smtClean="0"/>
              <a:t> der </a:t>
            </a:r>
          </a:p>
          <a:p>
            <a:pPr marL="0" indent="0">
              <a:buNone/>
            </a:pPr>
            <a:r>
              <a:rPr lang="de-DE" dirty="0" smtClean="0"/>
              <a:t>Druck in radialen Richtung zunimmt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So haben wir Überdruck in Punkt 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Einlass des Belüftungssystems ist </a:t>
            </a:r>
          </a:p>
          <a:p>
            <a:pPr marL="0" indent="0">
              <a:buNone/>
            </a:pPr>
            <a:r>
              <a:rPr lang="de-DE" dirty="0" smtClean="0"/>
              <a:t>in Punkt </a:t>
            </a:r>
            <a:r>
              <a:rPr lang="de-DE" dirty="0" smtClean="0"/>
              <a:t>A</a:t>
            </a:r>
            <a:r>
              <a:rPr lang="hu-HU" dirty="0" smtClean="0"/>
              <a:t> </a:t>
            </a:r>
            <a:r>
              <a:rPr lang="hu-HU" dirty="0" err="1" smtClean="0"/>
              <a:t>eingebaut</a:t>
            </a: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So drückt das Gegenwind die Luft ein!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7010400" y="4338935"/>
            <a:ext cx="533400" cy="461665"/>
            <a:chOff x="1939980" y="6320135"/>
            <a:chExt cx="533400" cy="461665"/>
          </a:xfrm>
        </p:grpSpPr>
        <p:sp>
          <p:nvSpPr>
            <p:cNvPr id="10" name="Ellipszis 9"/>
            <p:cNvSpPr/>
            <p:nvPr/>
          </p:nvSpPr>
          <p:spPr bwMode="auto">
            <a:xfrm>
              <a:off x="1939980" y="6391151"/>
              <a:ext cx="324000" cy="324000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sp>
          <p:nvSpPr>
            <p:cNvPr id="11" name="Szövegdoboz 10"/>
            <p:cNvSpPr txBox="1"/>
            <p:nvPr/>
          </p:nvSpPr>
          <p:spPr>
            <a:xfrm>
              <a:off x="1939980" y="6320135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b="1" dirty="0" smtClean="0"/>
                <a:t>+</a:t>
              </a:r>
              <a:endParaRPr lang="hu-HU" sz="2400" b="1" dirty="0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euler’sche</a:t>
            </a:r>
            <a:r>
              <a:rPr lang="de-DE" dirty="0" smtClean="0"/>
              <a:t> </a:t>
            </a:r>
            <a:r>
              <a:rPr lang="de-DE" dirty="0" err="1" smtClean="0"/>
              <a:t>gleichung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cxnSp>
        <p:nvCxnSpPr>
          <p:cNvPr id="7" name="Egyenes összekötő nyíllal 6"/>
          <p:cNvCxnSpPr/>
          <p:nvPr/>
        </p:nvCxnSpPr>
        <p:spPr bwMode="auto">
          <a:xfrm>
            <a:off x="6324600" y="2133600"/>
            <a:ext cx="838200" cy="22098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Szövegdoboz 8"/>
          <p:cNvSpPr txBox="1"/>
          <p:nvPr/>
        </p:nvSpPr>
        <p:spPr>
          <a:xfrm>
            <a:off x="7162800" y="4533956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Punkt</a:t>
            </a:r>
            <a:r>
              <a:rPr lang="hu-HU" dirty="0" smtClean="0"/>
              <a:t> A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 rot="4141118">
            <a:off x="6515100" y="349830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grad</a:t>
            </a:r>
            <a:r>
              <a:rPr lang="hu-HU" dirty="0" smtClean="0"/>
              <a:t> p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5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623" y="2823314"/>
            <a:ext cx="6276661" cy="353329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2084" y="990600"/>
            <a:ext cx="11506200" cy="5184576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Warum Diffusoren in Formel 1 Rennwagen eingebaut werden?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Hinter dem Wagen (Punkt A) ist der Druck kleiner als der atmosphärische Druck (Ablöseblase)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Luft strömt unter dem Wagen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Diffusoren nimmt der Druck in Strömungsrichtung zu (Bernoulli Gleichung)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d.h. unter dem Wagen ist der Druck noch niedriger (Punkt B)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dadurch entsteht größere </a:t>
            </a:r>
            <a:r>
              <a:rPr lang="de-DE" dirty="0" err="1" smtClean="0"/>
              <a:t>Abdrückkraft</a:t>
            </a: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und die Haftung der Reifen nimmt zu!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Bernoulli’sche Gleichung</a:t>
            </a:r>
            <a:endParaRPr lang="de-DE" dirty="0"/>
          </a:p>
        </p:txBody>
      </p:sp>
      <p:cxnSp>
        <p:nvCxnSpPr>
          <p:cNvPr id="29" name="Egyenes összekötő 28"/>
          <p:cNvCxnSpPr/>
          <p:nvPr/>
        </p:nvCxnSpPr>
        <p:spPr bwMode="auto">
          <a:xfrm flipV="1">
            <a:off x="7769878" y="5314351"/>
            <a:ext cx="3126722" cy="19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Jobbra nyíl 8"/>
          <p:cNvSpPr/>
          <p:nvPr/>
        </p:nvSpPr>
        <p:spPr bwMode="auto">
          <a:xfrm rot="21445600">
            <a:off x="9601200" y="5155789"/>
            <a:ext cx="277953" cy="15240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30" name="Jobbra nyíl 29"/>
          <p:cNvSpPr/>
          <p:nvPr/>
        </p:nvSpPr>
        <p:spPr bwMode="auto">
          <a:xfrm rot="21445600">
            <a:off x="10317421" y="5074942"/>
            <a:ext cx="274472" cy="223606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grpSp>
        <p:nvGrpSpPr>
          <p:cNvPr id="31" name="Csoportba foglalás 30"/>
          <p:cNvGrpSpPr/>
          <p:nvPr/>
        </p:nvGrpSpPr>
        <p:grpSpPr>
          <a:xfrm>
            <a:off x="8470970" y="5083519"/>
            <a:ext cx="533400" cy="461665"/>
            <a:chOff x="1939980" y="6320135"/>
            <a:chExt cx="533400" cy="461665"/>
          </a:xfrm>
        </p:grpSpPr>
        <p:sp>
          <p:nvSpPr>
            <p:cNvPr id="32" name="Ellipszis 31"/>
            <p:cNvSpPr/>
            <p:nvPr/>
          </p:nvSpPr>
          <p:spPr bwMode="auto">
            <a:xfrm>
              <a:off x="1939980" y="6391151"/>
              <a:ext cx="324000" cy="324000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sp>
          <p:nvSpPr>
            <p:cNvPr id="33" name="Szövegdoboz 32"/>
            <p:cNvSpPr txBox="1"/>
            <p:nvPr/>
          </p:nvSpPr>
          <p:spPr>
            <a:xfrm>
              <a:off x="1939980" y="6320135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b="1" dirty="0" smtClean="0"/>
                <a:t>--</a:t>
              </a:r>
              <a:endParaRPr lang="hu-HU" sz="2400" b="1" dirty="0"/>
            </a:p>
          </p:txBody>
        </p:sp>
      </p:grpSp>
      <p:sp>
        <p:nvSpPr>
          <p:cNvPr id="34" name="Szövegdoboz 33"/>
          <p:cNvSpPr txBox="1"/>
          <p:nvPr/>
        </p:nvSpPr>
        <p:spPr>
          <a:xfrm>
            <a:off x="8623370" y="527854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Punkt</a:t>
            </a:r>
            <a:r>
              <a:rPr lang="hu-HU" dirty="0" smtClean="0"/>
              <a:t> B</a:t>
            </a:r>
            <a:endParaRPr lang="hu-HU" dirty="0"/>
          </a:p>
        </p:txBody>
      </p:sp>
      <p:grpSp>
        <p:nvGrpSpPr>
          <p:cNvPr id="35" name="Csoportba foglalás 34"/>
          <p:cNvGrpSpPr/>
          <p:nvPr/>
        </p:nvGrpSpPr>
        <p:grpSpPr>
          <a:xfrm>
            <a:off x="11073337" y="4872335"/>
            <a:ext cx="533400" cy="461665"/>
            <a:chOff x="1939980" y="6320135"/>
            <a:chExt cx="533400" cy="461665"/>
          </a:xfrm>
        </p:grpSpPr>
        <p:sp>
          <p:nvSpPr>
            <p:cNvPr id="36" name="Ellipszis 35"/>
            <p:cNvSpPr/>
            <p:nvPr/>
          </p:nvSpPr>
          <p:spPr bwMode="auto">
            <a:xfrm>
              <a:off x="1939980" y="6391151"/>
              <a:ext cx="324000" cy="324000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sp>
          <p:nvSpPr>
            <p:cNvPr id="37" name="Szövegdoboz 36"/>
            <p:cNvSpPr txBox="1"/>
            <p:nvPr/>
          </p:nvSpPr>
          <p:spPr>
            <a:xfrm>
              <a:off x="1939980" y="6320135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b="1" dirty="0" smtClean="0"/>
                <a:t>-</a:t>
              </a:r>
              <a:endParaRPr lang="hu-HU" sz="2400" b="1" dirty="0"/>
            </a:p>
          </p:txBody>
        </p:sp>
      </p:grpSp>
      <p:sp>
        <p:nvSpPr>
          <p:cNvPr id="38" name="Szövegdoboz 37"/>
          <p:cNvSpPr txBox="1"/>
          <p:nvPr/>
        </p:nvSpPr>
        <p:spPr>
          <a:xfrm>
            <a:off x="10749637" y="525498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Punkt</a:t>
            </a:r>
            <a:r>
              <a:rPr lang="hu-HU" dirty="0" smtClean="0"/>
              <a:t> A</a:t>
            </a:r>
            <a:endParaRPr lang="hu-HU" dirty="0"/>
          </a:p>
        </p:txBody>
      </p:sp>
      <p:sp>
        <p:nvSpPr>
          <p:cNvPr id="10" name="Ív 9"/>
          <p:cNvSpPr/>
          <p:nvPr/>
        </p:nvSpPr>
        <p:spPr bwMode="auto">
          <a:xfrm rot="10800000" flipH="1">
            <a:off x="4342519" y="3858358"/>
            <a:ext cx="6854718" cy="1357113"/>
          </a:xfrm>
          <a:prstGeom prst="arc">
            <a:avLst>
              <a:gd name="adj1" fmla="val 16200000"/>
              <a:gd name="adj2" fmla="val 2145891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41" b="-1427"/>
          <a:stretch/>
        </p:blipFill>
        <p:spPr>
          <a:xfrm>
            <a:off x="1027853" y="4980744"/>
            <a:ext cx="3067913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1283" y="1066800"/>
            <a:ext cx="11237116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Wie kann die Kraft, die an einem Festkörper angreift, gerechnet werden?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Strömung (</a:t>
            </a:r>
            <a:r>
              <a:rPr lang="de-DE" u="sng" dirty="0" smtClean="0"/>
              <a:t>v</a:t>
            </a:r>
            <a:r>
              <a:rPr lang="de-DE" dirty="0" smtClean="0"/>
              <a:t> und p Verteilung in einem Raum) kann mit CFD schon </a:t>
            </a:r>
            <a:r>
              <a:rPr lang="de-DE" dirty="0" err="1" smtClean="0"/>
              <a:t>detailiert</a:t>
            </a:r>
            <a:r>
              <a:rPr lang="de-DE" dirty="0" smtClean="0"/>
              <a:t> gerechnet werden.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 Mit dem </a:t>
            </a:r>
            <a:r>
              <a:rPr lang="de-DE" b="1" dirty="0" smtClean="0"/>
              <a:t>Impulssatz</a:t>
            </a:r>
            <a:r>
              <a:rPr lang="de-DE" dirty="0" smtClean="0"/>
              <a:t> kann die angreifende Kraft (oder noch mehr) </a:t>
            </a:r>
            <a:r>
              <a:rPr lang="hu-HU" dirty="0" err="1" smtClean="0"/>
              <a:t>aus</a:t>
            </a:r>
            <a:r>
              <a:rPr lang="hu-HU" dirty="0" smtClean="0"/>
              <a:t> der </a:t>
            </a:r>
            <a:r>
              <a:rPr lang="hu-HU" dirty="0" err="1" smtClean="0"/>
              <a:t>Druckverteilung</a:t>
            </a:r>
            <a:r>
              <a:rPr lang="hu-HU" dirty="0" smtClean="0"/>
              <a:t> </a:t>
            </a:r>
            <a:r>
              <a:rPr lang="hu-HU" dirty="0" err="1" smtClean="0"/>
              <a:t>bestimmt</a:t>
            </a:r>
            <a:r>
              <a:rPr lang="de-DE" dirty="0" smtClean="0"/>
              <a:t> werden</a:t>
            </a:r>
            <a:r>
              <a:rPr lang="hu-HU" dirty="0" smtClean="0"/>
              <a:t>!</a:t>
            </a: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CFD </a:t>
            </a:r>
            <a:r>
              <a:rPr lang="hu-HU" dirty="0" err="1" smtClean="0"/>
              <a:t>Computational</a:t>
            </a:r>
            <a:r>
              <a:rPr lang="hu-HU" dirty="0" smtClean="0"/>
              <a:t> fluid </a:t>
            </a:r>
            <a:r>
              <a:rPr lang="hu-HU" dirty="0" err="1" smtClean="0"/>
              <a:t>dynamics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75" y="3352800"/>
            <a:ext cx="6054024" cy="313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289" y="3240730"/>
            <a:ext cx="1975911" cy="316007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02398"/>
            <a:ext cx="11658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Warum Windturbinen so hoch wie möglich gebaut sind?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Wir leben in einer </a:t>
            </a:r>
            <a:r>
              <a:rPr lang="de-DE" b="1" dirty="0" smtClean="0"/>
              <a:t>Grenzschicht</a:t>
            </a:r>
            <a:r>
              <a:rPr lang="de-DE" dirty="0" smtClean="0"/>
              <a:t> in der Erdoberfläche (atmosphärische Grenzschicht)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Windgeschwindigkeit nimmt mit her Höhe zu (in einer Höhe von 50m kann die Geschwindigkeit die mehrfache der Geschwindigkeit nahe zu Erdoberfläche sein)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Höhere Windgeschwindigkeit bedeutet mehr kinetische Energie!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Und wenn wir nur ein Teil nehmen können,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bedeutet ein größeres Teil!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7409" y="35598"/>
            <a:ext cx="10609180" cy="764704"/>
          </a:xfrm>
        </p:spPr>
        <p:txBody>
          <a:bodyPr/>
          <a:lstStyle/>
          <a:p>
            <a:r>
              <a:rPr lang="hu-HU" dirty="0" err="1" smtClean="0"/>
              <a:t>grenzschichten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cxnSp>
        <p:nvCxnSpPr>
          <p:cNvPr id="7" name="Egyenes összekötő 6"/>
          <p:cNvCxnSpPr/>
          <p:nvPr/>
        </p:nvCxnSpPr>
        <p:spPr bwMode="auto">
          <a:xfrm>
            <a:off x="5334000" y="6400800"/>
            <a:ext cx="507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" name="Csoportba foglalás 17"/>
          <p:cNvGrpSpPr/>
          <p:nvPr/>
        </p:nvGrpSpPr>
        <p:grpSpPr>
          <a:xfrm>
            <a:off x="4346400" y="800302"/>
            <a:ext cx="2664000" cy="5586360"/>
            <a:chOff x="2340382" y="800302"/>
            <a:chExt cx="2664000" cy="5586360"/>
          </a:xfrm>
        </p:grpSpPr>
        <p:sp>
          <p:nvSpPr>
            <p:cNvPr id="8" name="Ív 7"/>
            <p:cNvSpPr/>
            <p:nvPr/>
          </p:nvSpPr>
          <p:spPr bwMode="auto">
            <a:xfrm rot="5400000">
              <a:off x="879202" y="2261482"/>
              <a:ext cx="5586360" cy="2664000"/>
            </a:xfrm>
            <a:prstGeom prst="arc">
              <a:avLst>
                <a:gd name="adj1" fmla="val 16200000"/>
                <a:gd name="adj2" fmla="val 21491807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Egyenes összekötő 15"/>
            <p:cNvCxnSpPr/>
            <p:nvPr/>
          </p:nvCxnSpPr>
          <p:spPr bwMode="auto">
            <a:xfrm flipV="1">
              <a:off x="3657600" y="3581400"/>
              <a:ext cx="0" cy="28052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7" name="Csoportba foglalás 16"/>
            <p:cNvGrpSpPr/>
            <p:nvPr/>
          </p:nvGrpSpPr>
          <p:grpSpPr>
            <a:xfrm>
              <a:off x="3657600" y="4114800"/>
              <a:ext cx="1260000" cy="2172174"/>
              <a:chOff x="3657600" y="4114800"/>
              <a:chExt cx="1260000" cy="2172174"/>
            </a:xfrm>
          </p:grpSpPr>
          <p:cxnSp>
            <p:nvCxnSpPr>
              <p:cNvPr id="10" name="Egyenes összekötő nyíllal 9"/>
              <p:cNvCxnSpPr/>
              <p:nvPr/>
            </p:nvCxnSpPr>
            <p:spPr bwMode="auto">
              <a:xfrm>
                <a:off x="3657600" y="5638800"/>
                <a:ext cx="864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Egyenes összekötő nyíllal 47"/>
              <p:cNvCxnSpPr/>
              <p:nvPr/>
            </p:nvCxnSpPr>
            <p:spPr bwMode="auto">
              <a:xfrm>
                <a:off x="3657600" y="4876800"/>
                <a:ext cx="1152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Egyenes összekötő nyíllal 48"/>
              <p:cNvCxnSpPr/>
              <p:nvPr/>
            </p:nvCxnSpPr>
            <p:spPr bwMode="auto">
              <a:xfrm>
                <a:off x="3657600" y="4114800"/>
                <a:ext cx="1260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Egyenes összekötő nyíllal 49"/>
              <p:cNvCxnSpPr/>
              <p:nvPr/>
            </p:nvCxnSpPr>
            <p:spPr bwMode="auto">
              <a:xfrm>
                <a:off x="3657600" y="6286974"/>
                <a:ext cx="288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145415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670" y="1159878"/>
            <a:ext cx="1212733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Wie kann der Verlustbeiwert von einen Rohrwärmetauscher bestimmt werden?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Es gibt 2 Möglichkeiten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Mit CFD (kostbar, langsam, lasst aber einen tiefen Eindruck hinter)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Mit Strömungslehre abschätzen (wir werden klug scheinen)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Was ist eigentlich ein Rohrwärmetauscher?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verlustbeiwert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067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002" y="2420888"/>
            <a:ext cx="8889255" cy="411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526584" y="914400"/>
            <a:ext cx="11513016" cy="5184576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einem Rohrwärmetauscher wird Kältemittel in langen Rohren (blaue Linien) geleitet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und das zwischen den Rohren strömende Gas (rote Linie) wird abgekühlt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Aufgrund der eingebauten Leitbleche (grüne Linien) strömt das Gas in einer Mäanderlinie (Zig-Zag  Linie)</a:t>
            </a:r>
            <a:endParaRPr lang="de-DE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rohrwärmetauscher</a:t>
            </a:r>
            <a:endParaRPr lang="de-DE" dirty="0"/>
          </a:p>
        </p:txBody>
      </p:sp>
      <p:sp>
        <p:nvSpPr>
          <p:cNvPr id="4" name="Jobbra nyíl 3"/>
          <p:cNvSpPr/>
          <p:nvPr/>
        </p:nvSpPr>
        <p:spPr bwMode="auto">
          <a:xfrm rot="21211690">
            <a:off x="9699119" y="3382661"/>
            <a:ext cx="587035" cy="508865"/>
          </a:xfrm>
          <a:prstGeom prst="rightArrow">
            <a:avLst/>
          </a:prstGeom>
          <a:solidFill>
            <a:schemeClr val="tx1">
              <a:lumMod val="25000"/>
              <a:lumOff val="75000"/>
            </a:schemeClr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>
              <a:latin typeface="Huni_Quorum Medium BT" panose="020E0603030505020404" pitchFamily="34" charset="-18"/>
            </a:endParaRPr>
          </a:p>
        </p:txBody>
      </p:sp>
      <p:sp>
        <p:nvSpPr>
          <p:cNvPr id="6" name="Jobbra nyíl 5"/>
          <p:cNvSpPr/>
          <p:nvPr/>
        </p:nvSpPr>
        <p:spPr bwMode="auto">
          <a:xfrm rot="305888">
            <a:off x="1932103" y="3826232"/>
            <a:ext cx="587035" cy="508865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>
              <a:latin typeface="Huni_Quorum Medium BT" panose="020E0603030505020404" pitchFamily="34" charset="-18"/>
            </a:endParaRPr>
          </a:p>
        </p:txBody>
      </p:sp>
      <p:sp>
        <p:nvSpPr>
          <p:cNvPr id="7" name="Jobbra nyíl 6"/>
          <p:cNvSpPr/>
          <p:nvPr/>
        </p:nvSpPr>
        <p:spPr bwMode="auto">
          <a:xfrm rot="7043412">
            <a:off x="3494175" y="4451890"/>
            <a:ext cx="587035" cy="508865"/>
          </a:xfrm>
          <a:prstGeom prst="rightArrow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>
              <a:latin typeface="Huni_Quorum Medium BT" panose="020E0603030505020404" pitchFamily="34" charset="-18"/>
            </a:endParaRPr>
          </a:p>
        </p:txBody>
      </p:sp>
      <p:sp>
        <p:nvSpPr>
          <p:cNvPr id="8" name="Jobbra nyíl 7"/>
          <p:cNvSpPr/>
          <p:nvPr/>
        </p:nvSpPr>
        <p:spPr bwMode="auto">
          <a:xfrm rot="5400000">
            <a:off x="8058282" y="2459974"/>
            <a:ext cx="587035" cy="508865"/>
          </a:xfrm>
          <a:prstGeom prst="rightArrow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>
              <a:latin typeface="Huni_Quorum Medium BT" panose="020E0603030505020404" pitchFamily="34" charset="-18"/>
            </a:endParaRPr>
          </a:p>
        </p:txBody>
      </p:sp>
      <p:sp>
        <p:nvSpPr>
          <p:cNvPr id="5" name="Szövegdoboz 4"/>
          <p:cNvSpPr txBox="1"/>
          <p:nvPr/>
        </p:nvSpPr>
        <p:spPr>
          <a:xfrm rot="21367251">
            <a:off x="5887320" y="3773509"/>
            <a:ext cx="7866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dirty="0"/>
              <a:t>W501</a:t>
            </a:r>
          </a:p>
        </p:txBody>
      </p:sp>
      <p:sp>
        <p:nvSpPr>
          <p:cNvPr id="10" name="Szövegdoboz 9"/>
          <p:cNvSpPr txBox="1"/>
          <p:nvPr/>
        </p:nvSpPr>
        <p:spPr>
          <a:xfrm rot="21367251">
            <a:off x="5859853" y="5144652"/>
            <a:ext cx="8217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dirty="0"/>
              <a:t>W502</a:t>
            </a:r>
          </a:p>
        </p:txBody>
      </p:sp>
      <p:sp>
        <p:nvSpPr>
          <p:cNvPr id="9" name="Szabadkézi sokszög 8"/>
          <p:cNvSpPr/>
          <p:nvPr/>
        </p:nvSpPr>
        <p:spPr bwMode="auto">
          <a:xfrm>
            <a:off x="4165601" y="3627956"/>
            <a:ext cx="4209143" cy="525578"/>
          </a:xfrm>
          <a:custGeom>
            <a:avLst/>
            <a:gdLst>
              <a:gd name="connsiteX0" fmla="*/ 4209143 w 4209143"/>
              <a:gd name="connsiteY0" fmla="*/ 87701 h 525578"/>
              <a:gd name="connsiteX1" fmla="*/ 4005943 w 4209143"/>
              <a:gd name="connsiteY1" fmla="*/ 421530 h 525578"/>
              <a:gd name="connsiteX2" fmla="*/ 3773714 w 4209143"/>
              <a:gd name="connsiteY2" fmla="*/ 232844 h 525578"/>
              <a:gd name="connsiteX3" fmla="*/ 3701143 w 4209143"/>
              <a:gd name="connsiteY3" fmla="*/ 29644 h 525578"/>
              <a:gd name="connsiteX4" fmla="*/ 3512457 w 4209143"/>
              <a:gd name="connsiteY4" fmla="*/ 232844 h 525578"/>
              <a:gd name="connsiteX5" fmla="*/ 3454400 w 4209143"/>
              <a:gd name="connsiteY5" fmla="*/ 450558 h 525578"/>
              <a:gd name="connsiteX6" fmla="*/ 3251200 w 4209143"/>
              <a:gd name="connsiteY6" fmla="*/ 305415 h 525578"/>
              <a:gd name="connsiteX7" fmla="*/ 3135086 w 4209143"/>
              <a:gd name="connsiteY7" fmla="*/ 615 h 525578"/>
              <a:gd name="connsiteX8" fmla="*/ 2960914 w 4209143"/>
              <a:gd name="connsiteY8" fmla="*/ 232844 h 525578"/>
              <a:gd name="connsiteX9" fmla="*/ 2931886 w 4209143"/>
              <a:gd name="connsiteY9" fmla="*/ 450558 h 525578"/>
              <a:gd name="connsiteX10" fmla="*/ 2670629 w 4209143"/>
              <a:gd name="connsiteY10" fmla="*/ 232844 h 525578"/>
              <a:gd name="connsiteX11" fmla="*/ 2685143 w 4209143"/>
              <a:gd name="connsiteY11" fmla="*/ 58673 h 525578"/>
              <a:gd name="connsiteX12" fmla="*/ 2481943 w 4209143"/>
              <a:gd name="connsiteY12" fmla="*/ 174787 h 525578"/>
              <a:gd name="connsiteX13" fmla="*/ 2438400 w 4209143"/>
              <a:gd name="connsiteY13" fmla="*/ 407015 h 525578"/>
              <a:gd name="connsiteX14" fmla="*/ 2206171 w 4209143"/>
              <a:gd name="connsiteY14" fmla="*/ 436044 h 525578"/>
              <a:gd name="connsiteX15" fmla="*/ 2090057 w 4209143"/>
              <a:gd name="connsiteY15" fmla="*/ 58673 h 525578"/>
              <a:gd name="connsiteX16" fmla="*/ 1857829 w 4209143"/>
              <a:gd name="connsiteY16" fmla="*/ 450558 h 525578"/>
              <a:gd name="connsiteX17" fmla="*/ 1669143 w 4209143"/>
              <a:gd name="connsiteY17" fmla="*/ 189301 h 525578"/>
              <a:gd name="connsiteX18" fmla="*/ 1378857 w 4209143"/>
              <a:gd name="connsiteY18" fmla="*/ 436044 h 525578"/>
              <a:gd name="connsiteX19" fmla="*/ 986971 w 4209143"/>
              <a:gd name="connsiteY19" fmla="*/ 160273 h 525578"/>
              <a:gd name="connsiteX20" fmla="*/ 841829 w 4209143"/>
              <a:gd name="connsiteY20" fmla="*/ 523130 h 525578"/>
              <a:gd name="connsiteX21" fmla="*/ 580571 w 4209143"/>
              <a:gd name="connsiteY21" fmla="*/ 319930 h 525578"/>
              <a:gd name="connsiteX22" fmla="*/ 377371 w 4209143"/>
              <a:gd name="connsiteY22" fmla="*/ 334444 h 525578"/>
              <a:gd name="connsiteX23" fmla="*/ 0 w 4209143"/>
              <a:gd name="connsiteY23" fmla="*/ 465073 h 52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09143" h="525578">
                <a:moveTo>
                  <a:pt x="4209143" y="87701"/>
                </a:moveTo>
                <a:cubicBezTo>
                  <a:pt x="4143828" y="242520"/>
                  <a:pt x="4078514" y="397340"/>
                  <a:pt x="4005943" y="421530"/>
                </a:cubicBezTo>
                <a:cubicBezTo>
                  <a:pt x="3933371" y="445721"/>
                  <a:pt x="3824514" y="298158"/>
                  <a:pt x="3773714" y="232844"/>
                </a:cubicBezTo>
                <a:cubicBezTo>
                  <a:pt x="3722914" y="167530"/>
                  <a:pt x="3744686" y="29644"/>
                  <a:pt x="3701143" y="29644"/>
                </a:cubicBezTo>
                <a:cubicBezTo>
                  <a:pt x="3657600" y="29644"/>
                  <a:pt x="3553581" y="162692"/>
                  <a:pt x="3512457" y="232844"/>
                </a:cubicBezTo>
                <a:cubicBezTo>
                  <a:pt x="3471333" y="302996"/>
                  <a:pt x="3497943" y="438463"/>
                  <a:pt x="3454400" y="450558"/>
                </a:cubicBezTo>
                <a:cubicBezTo>
                  <a:pt x="3410857" y="462653"/>
                  <a:pt x="3304419" y="380405"/>
                  <a:pt x="3251200" y="305415"/>
                </a:cubicBezTo>
                <a:cubicBezTo>
                  <a:pt x="3197981" y="230425"/>
                  <a:pt x="3183467" y="12710"/>
                  <a:pt x="3135086" y="615"/>
                </a:cubicBezTo>
                <a:cubicBezTo>
                  <a:pt x="3086705" y="-11480"/>
                  <a:pt x="2994781" y="157853"/>
                  <a:pt x="2960914" y="232844"/>
                </a:cubicBezTo>
                <a:cubicBezTo>
                  <a:pt x="2927047" y="307835"/>
                  <a:pt x="2980267" y="450558"/>
                  <a:pt x="2931886" y="450558"/>
                </a:cubicBezTo>
                <a:cubicBezTo>
                  <a:pt x="2883505" y="450558"/>
                  <a:pt x="2711753" y="298158"/>
                  <a:pt x="2670629" y="232844"/>
                </a:cubicBezTo>
                <a:cubicBezTo>
                  <a:pt x="2629505" y="167530"/>
                  <a:pt x="2716591" y="68349"/>
                  <a:pt x="2685143" y="58673"/>
                </a:cubicBezTo>
                <a:cubicBezTo>
                  <a:pt x="2653695" y="48997"/>
                  <a:pt x="2523067" y="116730"/>
                  <a:pt x="2481943" y="174787"/>
                </a:cubicBezTo>
                <a:cubicBezTo>
                  <a:pt x="2440819" y="232844"/>
                  <a:pt x="2484362" y="363472"/>
                  <a:pt x="2438400" y="407015"/>
                </a:cubicBezTo>
                <a:cubicBezTo>
                  <a:pt x="2392438" y="450558"/>
                  <a:pt x="2264228" y="494101"/>
                  <a:pt x="2206171" y="436044"/>
                </a:cubicBezTo>
                <a:cubicBezTo>
                  <a:pt x="2148114" y="377987"/>
                  <a:pt x="2148114" y="56254"/>
                  <a:pt x="2090057" y="58673"/>
                </a:cubicBezTo>
                <a:cubicBezTo>
                  <a:pt x="2032000" y="61092"/>
                  <a:pt x="1927981" y="428787"/>
                  <a:pt x="1857829" y="450558"/>
                </a:cubicBezTo>
                <a:cubicBezTo>
                  <a:pt x="1787677" y="472329"/>
                  <a:pt x="1748972" y="191720"/>
                  <a:pt x="1669143" y="189301"/>
                </a:cubicBezTo>
                <a:cubicBezTo>
                  <a:pt x="1589314" y="186882"/>
                  <a:pt x="1492552" y="440882"/>
                  <a:pt x="1378857" y="436044"/>
                </a:cubicBezTo>
                <a:cubicBezTo>
                  <a:pt x="1265162" y="431206"/>
                  <a:pt x="1076476" y="145759"/>
                  <a:pt x="986971" y="160273"/>
                </a:cubicBezTo>
                <a:cubicBezTo>
                  <a:pt x="897466" y="174787"/>
                  <a:pt x="909562" y="496521"/>
                  <a:pt x="841829" y="523130"/>
                </a:cubicBezTo>
                <a:cubicBezTo>
                  <a:pt x="774096" y="549739"/>
                  <a:pt x="657981" y="351378"/>
                  <a:pt x="580571" y="319930"/>
                </a:cubicBezTo>
                <a:cubicBezTo>
                  <a:pt x="503161" y="288482"/>
                  <a:pt x="474133" y="310254"/>
                  <a:pt x="377371" y="334444"/>
                </a:cubicBezTo>
                <a:cubicBezTo>
                  <a:pt x="280609" y="358634"/>
                  <a:pt x="89505" y="423949"/>
                  <a:pt x="0" y="465073"/>
                </a:cubicBezTo>
              </a:path>
            </a:pathLst>
          </a:custGeom>
          <a:noFill/>
          <a:ln w="38100" algn="ctr">
            <a:solidFill>
              <a:srgbClr val="FF0000"/>
            </a:solidFill>
            <a:round/>
            <a:headEnd type="none"/>
            <a:tailEnd type="stealth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b="1">
              <a:latin typeface="Arial" charset="0"/>
            </a:endParaRPr>
          </a:p>
        </p:txBody>
      </p:sp>
      <p:cxnSp>
        <p:nvCxnSpPr>
          <p:cNvPr id="12" name="Egyenes összekötő 11"/>
          <p:cNvCxnSpPr/>
          <p:nvPr/>
        </p:nvCxnSpPr>
        <p:spPr bwMode="auto">
          <a:xfrm flipV="1">
            <a:off x="3657600" y="3505200"/>
            <a:ext cx="5029200" cy="324000"/>
          </a:xfrm>
          <a:prstGeom prst="line">
            <a:avLst/>
          </a:prstGeom>
          <a:solidFill>
            <a:schemeClr val="accent1"/>
          </a:solidFill>
          <a:ln w="635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Egyenes összekötő 13"/>
          <p:cNvCxnSpPr/>
          <p:nvPr/>
        </p:nvCxnSpPr>
        <p:spPr bwMode="auto">
          <a:xfrm flipV="1">
            <a:off x="3657600" y="3714600"/>
            <a:ext cx="5029200" cy="324000"/>
          </a:xfrm>
          <a:prstGeom prst="line">
            <a:avLst/>
          </a:prstGeom>
          <a:solidFill>
            <a:schemeClr val="accent1"/>
          </a:solidFill>
          <a:ln w="635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gyenes összekötő 14"/>
          <p:cNvCxnSpPr/>
          <p:nvPr/>
        </p:nvCxnSpPr>
        <p:spPr bwMode="auto">
          <a:xfrm flipV="1">
            <a:off x="3657600" y="3886200"/>
            <a:ext cx="5029200" cy="324000"/>
          </a:xfrm>
          <a:prstGeom prst="line">
            <a:avLst/>
          </a:prstGeom>
          <a:solidFill>
            <a:schemeClr val="accent1"/>
          </a:solidFill>
          <a:ln w="635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Egyenes összekötő 15"/>
          <p:cNvCxnSpPr/>
          <p:nvPr/>
        </p:nvCxnSpPr>
        <p:spPr bwMode="auto">
          <a:xfrm flipV="1">
            <a:off x="3657600" y="4039323"/>
            <a:ext cx="5029200" cy="324000"/>
          </a:xfrm>
          <a:prstGeom prst="line">
            <a:avLst/>
          </a:prstGeom>
          <a:solidFill>
            <a:schemeClr val="accent1"/>
          </a:solidFill>
          <a:ln w="635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Egyenes összekötő 16"/>
          <p:cNvCxnSpPr/>
          <p:nvPr/>
        </p:nvCxnSpPr>
        <p:spPr bwMode="auto">
          <a:xfrm>
            <a:off x="4876800" y="3627956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Egyenes összekötő 18"/>
          <p:cNvCxnSpPr/>
          <p:nvPr/>
        </p:nvCxnSpPr>
        <p:spPr bwMode="auto">
          <a:xfrm>
            <a:off x="5181600" y="3933390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gyenes összekötő 19"/>
          <p:cNvCxnSpPr/>
          <p:nvPr/>
        </p:nvCxnSpPr>
        <p:spPr bwMode="auto">
          <a:xfrm>
            <a:off x="5562600" y="3565913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Egyenes összekötő 20"/>
          <p:cNvCxnSpPr/>
          <p:nvPr/>
        </p:nvCxnSpPr>
        <p:spPr bwMode="auto">
          <a:xfrm>
            <a:off x="5848301" y="3933390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Egyenes összekötő 21"/>
          <p:cNvCxnSpPr/>
          <p:nvPr/>
        </p:nvCxnSpPr>
        <p:spPr bwMode="auto">
          <a:xfrm>
            <a:off x="6019800" y="3522746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Egyenes összekötő 22"/>
          <p:cNvCxnSpPr/>
          <p:nvPr/>
        </p:nvCxnSpPr>
        <p:spPr bwMode="auto">
          <a:xfrm>
            <a:off x="6781800" y="3886200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Egyenes összekötő 23"/>
          <p:cNvCxnSpPr/>
          <p:nvPr/>
        </p:nvCxnSpPr>
        <p:spPr bwMode="auto">
          <a:xfrm>
            <a:off x="6248400" y="3918014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Egyenes összekötő 24"/>
          <p:cNvCxnSpPr/>
          <p:nvPr/>
        </p:nvCxnSpPr>
        <p:spPr bwMode="auto">
          <a:xfrm>
            <a:off x="6477000" y="3505200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Egyenes összekötő 25"/>
          <p:cNvCxnSpPr/>
          <p:nvPr/>
        </p:nvCxnSpPr>
        <p:spPr bwMode="auto">
          <a:xfrm>
            <a:off x="7010400" y="3475556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Egyenes összekötő 26"/>
          <p:cNvCxnSpPr/>
          <p:nvPr/>
        </p:nvCxnSpPr>
        <p:spPr bwMode="auto">
          <a:xfrm>
            <a:off x="7315200" y="3801156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Egyenes összekötő 27"/>
          <p:cNvCxnSpPr/>
          <p:nvPr/>
        </p:nvCxnSpPr>
        <p:spPr bwMode="auto">
          <a:xfrm>
            <a:off x="7543800" y="3422634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Egyenes összekötő 28"/>
          <p:cNvCxnSpPr/>
          <p:nvPr/>
        </p:nvCxnSpPr>
        <p:spPr bwMode="auto">
          <a:xfrm>
            <a:off x="8097367" y="3422634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Egyenes összekötő 29"/>
          <p:cNvCxnSpPr/>
          <p:nvPr/>
        </p:nvCxnSpPr>
        <p:spPr bwMode="auto">
          <a:xfrm>
            <a:off x="7848600" y="3806390"/>
            <a:ext cx="0" cy="4106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3870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762000" y="0"/>
            <a:ext cx="7704856" cy="764704"/>
          </a:xfrm>
        </p:spPr>
        <p:txBody>
          <a:bodyPr/>
          <a:lstStyle/>
          <a:p>
            <a:r>
              <a:rPr lang="de-DE" dirty="0" smtClean="0"/>
              <a:t>CFD Berechnung</a:t>
            </a:r>
            <a:endParaRPr lang="de-DE" dirty="0"/>
          </a:p>
        </p:txBody>
      </p:sp>
      <p:pic>
        <p:nvPicPr>
          <p:cNvPr id="7172" name="Kép 12" descr="háló_w501_paint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813" y="1179231"/>
            <a:ext cx="5116387" cy="247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Kép 17" descr="temp_w50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3684671"/>
            <a:ext cx="4872212" cy="274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612180"/>
              </p:ext>
            </p:extLst>
          </p:nvPr>
        </p:nvGraphicFramePr>
        <p:xfrm>
          <a:off x="7315200" y="3962400"/>
          <a:ext cx="457200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170" name="Kép 10" descr="w502_2_paint.T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7" t="4976" r="5705" b="5777"/>
          <a:stretch>
            <a:fillRect/>
          </a:stretch>
        </p:blipFill>
        <p:spPr bwMode="auto">
          <a:xfrm>
            <a:off x="4495800" y="2838327"/>
            <a:ext cx="3480080" cy="193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artalom helye 1"/>
          <p:cNvSpPr>
            <a:spLocks noGrp="1"/>
          </p:cNvSpPr>
          <p:nvPr>
            <p:ph idx="1"/>
          </p:nvPr>
        </p:nvSpPr>
        <p:spPr>
          <a:xfrm>
            <a:off x="526584" y="914400"/>
            <a:ext cx="11513016" cy="5184576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CFD Berechnung braucht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3D Modell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numerische Benetzung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Aber es kann die Widerstand bestimmen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59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1"/>
          <p:cNvSpPr txBox="1">
            <a:spLocks/>
          </p:cNvSpPr>
          <p:nvPr/>
        </p:nvSpPr>
        <p:spPr bwMode="auto">
          <a:xfrm>
            <a:off x="533400" y="1057402"/>
            <a:ext cx="1151301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Mit der Bernoulli</a:t>
            </a:r>
            <a:r>
              <a:rPr lang="hu-HU" kern="0" dirty="0" smtClean="0"/>
              <a:t>’</a:t>
            </a:r>
            <a:r>
              <a:rPr lang="de-DE" kern="0" dirty="0" err="1" smtClean="0"/>
              <a:t>sche</a:t>
            </a:r>
            <a:r>
              <a:rPr lang="de-DE" kern="0" dirty="0" smtClean="0"/>
              <a:t> Gleichung kann die Widerstand auch abgeschätzt werden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Leitbleche sind der Schlüssel bei der Berechnung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Die machen Verengungen in der Strömung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Das strömende Gas beschleunigt </a:t>
            </a:r>
            <a:r>
              <a:rPr lang="hu-HU" kern="0" dirty="0" err="1" smtClean="0"/>
              <a:t>sich</a:t>
            </a:r>
            <a:r>
              <a:rPr lang="hu-HU" kern="0" dirty="0" smtClean="0"/>
              <a:t> </a:t>
            </a:r>
            <a:r>
              <a:rPr lang="de-DE" kern="0" dirty="0" smtClean="0"/>
              <a:t>um </a:t>
            </a:r>
            <a:r>
              <a:rPr lang="de-DE" kern="0" dirty="0" smtClean="0"/>
              <a:t>durch</a:t>
            </a:r>
          </a:p>
          <a:p>
            <a:pPr marL="0" indent="0">
              <a:buNone/>
            </a:pPr>
            <a:r>
              <a:rPr lang="de-DE" kern="0" dirty="0" smtClean="0"/>
              <a:t>	die </a:t>
            </a:r>
            <a:r>
              <a:rPr lang="de-DE" kern="0" dirty="0" smtClean="0"/>
              <a:t>Verengung</a:t>
            </a:r>
            <a:r>
              <a:rPr lang="hu-HU" kern="0" dirty="0" smtClean="0"/>
              <a:t>en</a:t>
            </a:r>
            <a:r>
              <a:rPr lang="de-DE" kern="0" dirty="0" smtClean="0"/>
              <a:t> </a:t>
            </a:r>
            <a:r>
              <a:rPr lang="de-DE" kern="0" dirty="0" smtClean="0"/>
              <a:t>zu kommen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Und </a:t>
            </a:r>
            <a:r>
              <a:rPr lang="hu-HU" kern="0" dirty="0" err="1" smtClean="0"/>
              <a:t>nach</a:t>
            </a:r>
            <a:r>
              <a:rPr lang="hu-HU" kern="0" dirty="0" smtClean="0"/>
              <a:t> der </a:t>
            </a:r>
            <a:r>
              <a:rPr lang="hu-HU" kern="0" dirty="0" err="1" smtClean="0"/>
              <a:t>Verengung</a:t>
            </a:r>
            <a:r>
              <a:rPr lang="de-DE" kern="0" dirty="0" smtClean="0"/>
              <a:t> </a:t>
            </a:r>
            <a:r>
              <a:rPr lang="de-DE" kern="0" dirty="0" smtClean="0"/>
              <a:t>verliert </a:t>
            </a:r>
            <a:r>
              <a:rPr lang="hu-HU" kern="0" dirty="0" smtClean="0"/>
              <a:t>es </a:t>
            </a:r>
            <a:r>
              <a:rPr lang="de-DE" kern="0" dirty="0" smtClean="0"/>
              <a:t>die </a:t>
            </a:r>
            <a:r>
              <a:rPr lang="de-DE" kern="0" dirty="0" smtClean="0"/>
              <a:t>Bewegungsenergie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= </a:t>
            </a:r>
            <a:r>
              <a:rPr lang="de-DE" kern="0" dirty="0" err="1" smtClean="0"/>
              <a:t>Austrit</a:t>
            </a:r>
            <a:r>
              <a:rPr lang="hu-HU" kern="0" dirty="0" smtClean="0"/>
              <a:t>t</a:t>
            </a:r>
            <a:r>
              <a:rPr lang="de-DE" kern="0" dirty="0" err="1" smtClean="0"/>
              <a:t>sverlust</a:t>
            </a:r>
            <a:r>
              <a:rPr lang="de-DE" kern="0" dirty="0" smtClean="0"/>
              <a:t> (mehrmals)</a:t>
            </a:r>
            <a:endParaRPr lang="de-DE" kern="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999" y="1600200"/>
            <a:ext cx="4744534" cy="1953889"/>
          </a:xfrm>
          <a:prstGeom prst="rect">
            <a:avLst/>
          </a:prstGeom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strömungstechnische </a:t>
            </a:r>
            <a:r>
              <a:rPr lang="de-DE" dirty="0" err="1" smtClean="0"/>
              <a:t>berechnung</a:t>
            </a:r>
            <a:endParaRPr lang="de-DE" dirty="0"/>
          </a:p>
        </p:txBody>
      </p:sp>
      <p:pic>
        <p:nvPicPr>
          <p:cNvPr id="6146" name="Kép 18" descr="pathlines_w501.t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4" t="32511" r="6308" b="26641"/>
          <a:stretch/>
        </p:blipFill>
        <p:spPr bwMode="auto">
          <a:xfrm>
            <a:off x="3429000" y="3181638"/>
            <a:ext cx="8284051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57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821414" y="0"/>
            <a:ext cx="7704856" cy="764704"/>
          </a:xfrm>
        </p:spPr>
        <p:txBody>
          <a:bodyPr/>
          <a:lstStyle/>
          <a:p>
            <a:r>
              <a:rPr lang="de-DE" dirty="0" smtClean="0"/>
              <a:t>Vorgang der Berechnung</a:t>
            </a:r>
            <a:endParaRPr lang="de-DE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836285"/>
            <a:ext cx="4744534" cy="1953889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381000" y="1147472"/>
            <a:ext cx="48285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Massenstrom und Temperatur sind bekannt</a:t>
            </a:r>
            <a:endParaRPr lang="de-DE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1669232" y="2239345"/>
            <a:ext cx="33106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Dichte kann gerechnet werden</a:t>
            </a:r>
            <a:endParaRPr lang="de-DE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1669232" y="3502923"/>
            <a:ext cx="6072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Freie Strömungsquerschnitt kommt aus der Geometrie</a:t>
            </a:r>
            <a:endParaRPr lang="de-DE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2895600" y="4634147"/>
            <a:ext cx="539787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Geschwindigkeit in der Verengung wird gerechnet</a:t>
            </a:r>
            <a:endParaRPr lang="de-DE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5768262" y="5791530"/>
            <a:ext cx="24842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Verlust wird bestimmt</a:t>
            </a:r>
            <a:endParaRPr lang="de-DE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4" r="34924"/>
          <a:stretch/>
        </p:blipFill>
        <p:spPr>
          <a:xfrm>
            <a:off x="7362825" y="1954955"/>
            <a:ext cx="1731561" cy="657317"/>
          </a:xfrm>
          <a:prstGeom prst="rect">
            <a:avLst/>
          </a:prstGeom>
        </p:spPr>
      </p:pic>
      <p:sp>
        <p:nvSpPr>
          <p:cNvPr id="4" name="Jobbra nyíl 3"/>
          <p:cNvSpPr/>
          <p:nvPr/>
        </p:nvSpPr>
        <p:spPr bwMode="auto">
          <a:xfrm rot="3824209">
            <a:off x="6258185" y="5292408"/>
            <a:ext cx="457200" cy="401148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19" name="Jobbra nyíl 18"/>
          <p:cNvSpPr/>
          <p:nvPr/>
        </p:nvSpPr>
        <p:spPr bwMode="auto">
          <a:xfrm rot="3824209">
            <a:off x="4532460" y="4054449"/>
            <a:ext cx="457200" cy="401148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21" name="Jobbra nyíl 20"/>
          <p:cNvSpPr/>
          <p:nvPr/>
        </p:nvSpPr>
        <p:spPr bwMode="auto">
          <a:xfrm rot="3824209">
            <a:off x="3557624" y="2856922"/>
            <a:ext cx="457200" cy="401148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23" name="Jobbra nyíl 22"/>
          <p:cNvSpPr/>
          <p:nvPr/>
        </p:nvSpPr>
        <p:spPr bwMode="auto">
          <a:xfrm rot="3824209">
            <a:off x="2666999" y="1710256"/>
            <a:ext cx="457200" cy="401148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24" name="Jobbra nyíl 23"/>
          <p:cNvSpPr/>
          <p:nvPr/>
        </p:nvSpPr>
        <p:spPr bwMode="auto">
          <a:xfrm rot="7495971">
            <a:off x="7024411" y="2792644"/>
            <a:ext cx="676828" cy="40114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977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762000" y="9525"/>
            <a:ext cx="7704856" cy="764704"/>
          </a:xfrm>
        </p:spPr>
        <p:txBody>
          <a:bodyPr/>
          <a:lstStyle/>
          <a:p>
            <a:r>
              <a:rPr lang="de-DE" dirty="0" smtClean="0"/>
              <a:t>Ergebnis</a:t>
            </a:r>
            <a:endParaRPr lang="de-DE" dirty="0"/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25368"/>
              </p:ext>
            </p:extLst>
          </p:nvPr>
        </p:nvGraphicFramePr>
        <p:xfrm>
          <a:off x="1143000" y="22860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024">
                  <a:extLst>
                    <a:ext uri="{9D8B030D-6E8A-4147-A177-3AD203B41FA5}">
                      <a16:colId xmlns:a16="http://schemas.microsoft.com/office/drawing/2014/main" val="2744484207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189992514"/>
                    </a:ext>
                  </a:extLst>
                </a:gridCol>
                <a:gridCol w="1391816">
                  <a:extLst>
                    <a:ext uri="{9D8B030D-6E8A-4147-A177-3AD203B41FA5}">
                      <a16:colId xmlns:a16="http://schemas.microsoft.com/office/drawing/2014/main" val="112946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u-HU" dirty="0" err="1" smtClean="0"/>
                        <a:t>Daten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W501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W502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51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 smtClean="0"/>
                        <a:t>Massenstrom</a:t>
                      </a:r>
                      <a:endParaRPr lang="hu-H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1,21 kg/s</a:t>
                      </a:r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00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 smtClean="0"/>
                        <a:t>Volumenstrom</a:t>
                      </a:r>
                      <a:endParaRPr lang="hu-H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3900 Nm</a:t>
                      </a:r>
                      <a:r>
                        <a:rPr lang="hu-HU" baseline="30000" dirty="0" smtClean="0"/>
                        <a:t>3</a:t>
                      </a:r>
                      <a:r>
                        <a:rPr lang="hu-HU" dirty="0" smtClean="0"/>
                        <a:t>/h</a:t>
                      </a:r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70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 smtClean="0"/>
                        <a:t>Anzahl</a:t>
                      </a:r>
                      <a:r>
                        <a:rPr lang="hu-HU" baseline="0" dirty="0" smtClean="0"/>
                        <a:t> der </a:t>
                      </a:r>
                      <a:r>
                        <a:rPr lang="hu-HU" baseline="0" dirty="0" err="1" smtClean="0"/>
                        <a:t>Leitplatten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15db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19db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4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 smtClean="0"/>
                        <a:t>Eintrittstemperatur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305°C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175°C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7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err="1" smtClean="0"/>
                        <a:t>Verlust</a:t>
                      </a:r>
                      <a:r>
                        <a:rPr lang="hu-HU" dirty="0" smtClean="0"/>
                        <a:t> mit CFD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2165 Pa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1918 Pa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1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dirty="0" err="1" smtClean="0"/>
                        <a:t>Verlust</a:t>
                      </a:r>
                      <a:r>
                        <a:rPr lang="hu-HU" dirty="0" smtClean="0"/>
                        <a:t> mit </a:t>
                      </a:r>
                      <a:r>
                        <a:rPr lang="hu-HU" dirty="0" err="1" smtClean="0"/>
                        <a:t>Bernoulli’sche</a:t>
                      </a:r>
                      <a:r>
                        <a:rPr lang="hu-HU" dirty="0" smtClean="0"/>
                        <a:t> </a:t>
                      </a:r>
                      <a:r>
                        <a:rPr lang="hu-HU" dirty="0" err="1" smtClean="0"/>
                        <a:t>Gl</a:t>
                      </a:r>
                      <a:r>
                        <a:rPr lang="hu-HU" dirty="0" smtClean="0"/>
                        <a:t>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2076 Pa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1968 Pa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080747"/>
                  </a:ext>
                </a:extLst>
              </a:tr>
            </a:tbl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7391400" y="4464705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≈ </a:t>
            </a:r>
            <a:r>
              <a:rPr lang="hu-HU" dirty="0" smtClean="0"/>
              <a:t>100 EUR, 4 </a:t>
            </a:r>
            <a:r>
              <a:rPr lang="hu-HU" dirty="0" err="1" smtClean="0"/>
              <a:t>Stunden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7315200" y="377114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Kosten</a:t>
            </a:r>
            <a:r>
              <a:rPr lang="hu-HU" dirty="0" smtClean="0"/>
              <a:t>: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7391400" y="4095373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≈ 10.000 </a:t>
            </a:r>
            <a:r>
              <a:rPr lang="hu-HU" dirty="0" err="1" smtClean="0"/>
              <a:t>Eur</a:t>
            </a:r>
            <a:r>
              <a:rPr lang="hu-HU" dirty="0" smtClean="0"/>
              <a:t>, 10 </a:t>
            </a:r>
            <a:r>
              <a:rPr lang="hu-HU" dirty="0" err="1" smtClean="0"/>
              <a:t>Tagen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399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304800" y="1295400"/>
            <a:ext cx="1212733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b="1" kern="0" dirty="0" smtClean="0"/>
              <a:t>Wie kann der Verlustbeiwert von einen </a:t>
            </a:r>
            <a:r>
              <a:rPr lang="de-DE" b="1" kern="0" dirty="0" err="1" smtClean="0"/>
              <a:t>Schmetterlingventil</a:t>
            </a:r>
            <a:r>
              <a:rPr lang="de-DE" b="1" kern="0" dirty="0" smtClean="0"/>
              <a:t> bestimmt werden?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Es gibt 2 Möglichkeiten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kern="0" dirty="0" smtClean="0"/>
              <a:t>Mit Messung (kostbar, langsam, langweilig, M08)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kern="0" dirty="0" smtClean="0"/>
              <a:t>Mit Strömungslehre abschätzen (wir werden klug scheinen)</a:t>
            </a:r>
          </a:p>
          <a:p>
            <a:pPr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Was haben wir gelernt?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Die Strömung beschleunigt sich in der Richtung der Verengung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Nach der Verengung kommt die Kontraktion mit weiteren Beschleunigung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Und in der verlangsamende Strecke entsteht das </a:t>
            </a:r>
            <a:r>
              <a:rPr lang="de-DE" kern="0" dirty="0" err="1" smtClean="0"/>
              <a:t>Borda-Carnot’sche</a:t>
            </a:r>
            <a:r>
              <a:rPr lang="de-DE" kern="0" dirty="0" smtClean="0"/>
              <a:t> Verlust 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57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strömung</a:t>
            </a:r>
            <a:r>
              <a:rPr lang="hu-HU" dirty="0" smtClean="0"/>
              <a:t> in </a:t>
            </a:r>
            <a:r>
              <a:rPr lang="hu-HU" dirty="0" err="1" smtClean="0"/>
              <a:t>einem</a:t>
            </a:r>
            <a:r>
              <a:rPr lang="hu-HU" dirty="0" smtClean="0"/>
              <a:t> </a:t>
            </a:r>
            <a:r>
              <a:rPr lang="hu-HU" dirty="0" err="1" smtClean="0"/>
              <a:t>schmetterlingventil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5" t="27187" r="5900" b="25235"/>
          <a:stretch/>
        </p:blipFill>
        <p:spPr>
          <a:xfrm>
            <a:off x="1631505" y="1196753"/>
            <a:ext cx="8928991" cy="339689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5"/>
          <a:srcRect b="48025"/>
          <a:stretch/>
        </p:blipFill>
        <p:spPr>
          <a:xfrm>
            <a:off x="2209800" y="4091373"/>
            <a:ext cx="7241017" cy="1773195"/>
          </a:xfrm>
          <a:prstGeom prst="rect">
            <a:avLst/>
          </a:prstGeom>
        </p:spPr>
      </p:pic>
      <p:grpSp>
        <p:nvGrpSpPr>
          <p:cNvPr id="16" name="Csoportba foglalás 15"/>
          <p:cNvGrpSpPr/>
          <p:nvPr/>
        </p:nvGrpSpPr>
        <p:grpSpPr>
          <a:xfrm>
            <a:off x="3719736" y="1340768"/>
            <a:ext cx="6301906" cy="2520280"/>
            <a:chOff x="2195736" y="1340768"/>
            <a:chExt cx="6301906" cy="2520280"/>
          </a:xfrm>
        </p:grpSpPr>
        <p:sp>
          <p:nvSpPr>
            <p:cNvPr id="2" name="Szövegdoboz 1"/>
            <p:cNvSpPr txBox="1"/>
            <p:nvPr/>
          </p:nvSpPr>
          <p:spPr>
            <a:xfrm>
              <a:off x="3419872" y="3036136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dirty="0"/>
                <a:t>A</a:t>
              </a:r>
              <a:r>
                <a:rPr lang="hu-HU" sz="2400" baseline="-25000" dirty="0"/>
                <a:t>min</a:t>
              </a:r>
            </a:p>
          </p:txBody>
        </p:sp>
        <p:cxnSp>
          <p:nvCxnSpPr>
            <p:cNvPr id="6" name="Egyenes összekötő 5"/>
            <p:cNvCxnSpPr/>
            <p:nvPr/>
          </p:nvCxnSpPr>
          <p:spPr bwMode="auto">
            <a:xfrm>
              <a:off x="3419872" y="3573016"/>
              <a:ext cx="0" cy="252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Szövegdoboz 8"/>
            <p:cNvSpPr txBox="1"/>
            <p:nvPr/>
          </p:nvSpPr>
          <p:spPr>
            <a:xfrm>
              <a:off x="2195736" y="3038784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dirty="0" err="1" smtClean="0"/>
                <a:t>A</a:t>
              </a:r>
              <a:r>
                <a:rPr lang="hu-HU" sz="2400" baseline="-25000" dirty="0" err="1" smtClean="0"/>
                <a:t>Spalte</a:t>
              </a:r>
              <a:endParaRPr lang="hu-HU" sz="2400" baseline="-25000" dirty="0"/>
            </a:p>
          </p:txBody>
        </p:sp>
        <p:cxnSp>
          <p:nvCxnSpPr>
            <p:cNvPr id="10" name="Egyenes összekötő 9"/>
            <p:cNvCxnSpPr/>
            <p:nvPr/>
          </p:nvCxnSpPr>
          <p:spPr bwMode="auto">
            <a:xfrm>
              <a:off x="2915816" y="3501048"/>
              <a:ext cx="0" cy="3600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Szövegdoboz 11"/>
            <p:cNvSpPr txBox="1"/>
            <p:nvPr/>
          </p:nvSpPr>
          <p:spPr>
            <a:xfrm>
              <a:off x="7057482" y="2124435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dirty="0"/>
                <a:t>A</a:t>
              </a:r>
              <a:r>
                <a:rPr lang="hu-HU" sz="2400" baseline="-25000" dirty="0"/>
                <a:t>2</a:t>
              </a:r>
            </a:p>
          </p:txBody>
        </p:sp>
        <p:cxnSp>
          <p:nvCxnSpPr>
            <p:cNvPr id="13" name="Egyenes összekötő 12"/>
            <p:cNvCxnSpPr/>
            <p:nvPr/>
          </p:nvCxnSpPr>
          <p:spPr bwMode="auto">
            <a:xfrm>
              <a:off x="7596336" y="1340768"/>
              <a:ext cx="0" cy="223224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zövegdoboz 3"/>
          <p:cNvSpPr txBox="1"/>
          <p:nvPr/>
        </p:nvSpPr>
        <p:spPr>
          <a:xfrm rot="21386085">
            <a:off x="1631505" y="2124435"/>
            <a:ext cx="1348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Stromlinien</a:t>
            </a:r>
            <a:endParaRPr lang="de-DE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3962400" y="5924198"/>
            <a:ext cx="5286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Druckverteilung entlang der Symmetrieachse</a:t>
            </a:r>
            <a:endParaRPr lang="de-DE" dirty="0"/>
          </a:p>
        </p:txBody>
      </p:sp>
      <p:cxnSp>
        <p:nvCxnSpPr>
          <p:cNvPr id="11" name="Egyenes összekötő nyíllal 10"/>
          <p:cNvCxnSpPr/>
          <p:nvPr/>
        </p:nvCxnSpPr>
        <p:spPr bwMode="auto">
          <a:xfrm>
            <a:off x="4943872" y="3825016"/>
            <a:ext cx="237728" cy="15851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Szövegdoboz 18"/>
          <p:cNvSpPr txBox="1"/>
          <p:nvPr/>
        </p:nvSpPr>
        <p:spPr>
          <a:xfrm>
            <a:off x="4964413" y="5552049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err="1" smtClean="0"/>
              <a:t>p</a:t>
            </a:r>
            <a:r>
              <a:rPr lang="hu-HU" sz="2400" baseline="-25000" dirty="0" err="1" smtClean="0"/>
              <a:t>min</a:t>
            </a:r>
            <a:endParaRPr lang="hu-HU" sz="2400" baseline="-25000" dirty="0"/>
          </a:p>
        </p:txBody>
      </p:sp>
      <p:sp>
        <p:nvSpPr>
          <p:cNvPr id="8" name="Szövegdoboz 7"/>
          <p:cNvSpPr txBox="1"/>
          <p:nvPr/>
        </p:nvSpPr>
        <p:spPr>
          <a:xfrm rot="18716473">
            <a:off x="4844949" y="2034922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Ablöseblase</a:t>
            </a:r>
            <a:endParaRPr lang="de-DE" dirty="0"/>
          </a:p>
        </p:txBody>
      </p:sp>
      <p:pic>
        <p:nvPicPr>
          <p:cNvPr id="15" name="Dia2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730" y="1257603"/>
            <a:ext cx="60771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8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 txBox="1">
            <a:spLocks/>
          </p:cNvSpPr>
          <p:nvPr/>
        </p:nvSpPr>
        <p:spPr bwMode="auto">
          <a:xfrm>
            <a:off x="304800" y="1295400"/>
            <a:ext cx="113538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kern="0" dirty="0" err="1" smtClean="0"/>
              <a:t>Borda-Carnot’sche</a:t>
            </a:r>
            <a:r>
              <a:rPr lang="de-DE" kern="0" dirty="0" smtClean="0"/>
              <a:t> Verlust</a:t>
            </a:r>
          </a:p>
          <a:p>
            <a:pPr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Verlustbeiwert des Ventils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(</a:t>
            </a:r>
            <a:r>
              <a:rPr lang="de-DE" kern="0" dirty="0" err="1" smtClean="0"/>
              <a:t>v</a:t>
            </a:r>
            <a:r>
              <a:rPr lang="de-DE" kern="0" baseline="-25000" dirty="0" err="1" smtClean="0"/>
              <a:t>max</a:t>
            </a:r>
            <a:r>
              <a:rPr lang="de-DE" kern="0" dirty="0" smtClean="0"/>
              <a:t> ist in A</a:t>
            </a:r>
            <a:r>
              <a:rPr lang="de-DE" kern="0" baseline="-25000" dirty="0" smtClean="0"/>
              <a:t>min</a:t>
            </a:r>
            <a:r>
              <a:rPr lang="de-DE" kern="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err="1" smtClean="0"/>
              <a:t>Kontinuitätsatz</a:t>
            </a:r>
            <a:endParaRPr lang="de-DE" kern="0" dirty="0" smtClean="0"/>
          </a:p>
          <a:p>
            <a:pPr>
              <a:buFont typeface="Arial" panose="020B0604020202020204" pitchFamily="34" charset="0"/>
              <a:buChar char="•"/>
            </a:pPr>
            <a:endParaRPr lang="de-DE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und Geometrie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532202"/>
              </p:ext>
            </p:extLst>
          </p:nvPr>
        </p:nvGraphicFramePr>
        <p:xfrm>
          <a:off x="3860351" y="1062816"/>
          <a:ext cx="300513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5" name="Equation" r:id="rId3" imgW="1307880" imgH="393480" progId="Equation.DSMT4">
                  <p:embed/>
                </p:oleObj>
              </mc:Choice>
              <mc:Fallback>
                <p:oleObj name="Equation" r:id="rId3" imgW="1307880" imgH="393480" progId="Equation.DSMT4">
                  <p:embed/>
                  <p:pic>
                    <p:nvPicPr>
                      <p:cNvPr id="2" name="Objektum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60351" y="1062816"/>
                        <a:ext cx="3005137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362315"/>
              </p:ext>
            </p:extLst>
          </p:nvPr>
        </p:nvGraphicFramePr>
        <p:xfrm>
          <a:off x="3860351" y="3847183"/>
          <a:ext cx="6305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6" name="Equation" r:id="rId5" imgW="2743200" imgH="431640" progId="Equation.DSMT4">
                  <p:embed/>
                </p:oleObj>
              </mc:Choice>
              <mc:Fallback>
                <p:oleObj name="Equation" r:id="rId5" imgW="2743200" imgH="431640" progId="Equation.DSMT4">
                  <p:embed/>
                  <p:pic>
                    <p:nvPicPr>
                      <p:cNvPr id="8" name="Objektum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60351" y="3847183"/>
                        <a:ext cx="6305550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503267"/>
              </p:ext>
            </p:extLst>
          </p:nvPr>
        </p:nvGraphicFramePr>
        <p:xfrm>
          <a:off x="3860351" y="2035293"/>
          <a:ext cx="6441143" cy="1687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7" name="Equation" r:id="rId7" imgW="2908080" imgH="761760" progId="Equation.DSMT4">
                  <p:embed/>
                </p:oleObj>
              </mc:Choice>
              <mc:Fallback>
                <p:oleObj name="Equation" r:id="rId7" imgW="2908080" imgH="761760" progId="Equation.DSMT4">
                  <p:embed/>
                  <p:pic>
                    <p:nvPicPr>
                      <p:cNvPr id="4" name="Objektum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60351" y="2035293"/>
                        <a:ext cx="6441143" cy="1687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um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696817"/>
              </p:ext>
            </p:extLst>
          </p:nvPr>
        </p:nvGraphicFramePr>
        <p:xfrm>
          <a:off x="8540750" y="5376863"/>
          <a:ext cx="2587625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8" name="Equation" r:id="rId9" imgW="1168200" imgH="545760" progId="Equation.DSMT4">
                  <p:embed/>
                </p:oleObj>
              </mc:Choice>
              <mc:Fallback>
                <p:oleObj name="Equation" r:id="rId9" imgW="1168200" imgH="545760" progId="Equation.DSMT4">
                  <p:embed/>
                  <p:pic>
                    <p:nvPicPr>
                      <p:cNvPr id="10" name="Objektum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540750" y="5376863"/>
                        <a:ext cx="2587625" cy="1208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0183258"/>
              </p:ext>
            </p:extLst>
          </p:nvPr>
        </p:nvGraphicFramePr>
        <p:xfrm>
          <a:off x="3860351" y="4837783"/>
          <a:ext cx="33766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9" name="Equation" r:id="rId11" imgW="1523880" imgH="419040" progId="Equation.DSMT4">
                  <p:embed/>
                </p:oleObj>
              </mc:Choice>
              <mc:Fallback>
                <p:oleObj name="Equation" r:id="rId11" imgW="1523880" imgH="419040" progId="Equation.DSMT4">
                  <p:embed/>
                  <p:pic>
                    <p:nvPicPr>
                      <p:cNvPr id="9" name="Objektum 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60351" y="4837783"/>
                        <a:ext cx="3376612" cy="9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787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304800" y="1292424"/>
            <a:ext cx="1212733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Und die Ergebnisse: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strichelte Linie = Abschätzung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err="1" smtClean="0"/>
              <a:t>kont</a:t>
            </a:r>
            <a:r>
              <a:rPr lang="de-DE" kern="0" dirty="0" smtClean="0"/>
              <a:t>. Linie = Messung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Ergebnis</a:t>
            </a:r>
            <a:endParaRPr lang="de-DE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0400" y="2015885"/>
            <a:ext cx="8777353" cy="446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5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Ende</a:t>
            </a:r>
            <a:endParaRPr lang="de-DE" dirty="0"/>
          </a:p>
        </p:txBody>
      </p:sp>
      <p:sp>
        <p:nvSpPr>
          <p:cNvPr id="3" name="Szövegdoboz 2"/>
          <p:cNvSpPr txBox="1"/>
          <p:nvPr/>
        </p:nvSpPr>
        <p:spPr>
          <a:xfrm>
            <a:off x="1385699" y="3048000"/>
            <a:ext cx="937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/>
              <a:t>Vielen </a:t>
            </a:r>
            <a:r>
              <a:rPr lang="de-DE" sz="4800" dirty="0" smtClean="0"/>
              <a:t>Dank für eure Aufmerksamkeit!</a:t>
            </a:r>
            <a:endParaRPr lang="de-DE" sz="4800" dirty="0"/>
          </a:p>
        </p:txBody>
      </p:sp>
      <p:pic>
        <p:nvPicPr>
          <p:cNvPr id="4" name="Dia2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140" y="4876800"/>
            <a:ext cx="60771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3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RA_PPT_sablon10_16_9">
  <a:themeElements>
    <a:clrScheme name="6. egyéni séma">
      <a:dk1>
        <a:srgbClr val="000038"/>
      </a:dk1>
      <a:lt1>
        <a:srgbClr val="FFFFFF"/>
      </a:lt1>
      <a:dk2>
        <a:srgbClr val="87212E"/>
      </a:dk2>
      <a:lt2>
        <a:srgbClr val="F9FAFC"/>
      </a:lt2>
      <a:accent1>
        <a:srgbClr val="5D8D9E"/>
      </a:accent1>
      <a:accent2>
        <a:srgbClr val="000064"/>
      </a:accent2>
      <a:accent3>
        <a:srgbClr val="C8D2DC"/>
      </a:accent3>
      <a:accent4>
        <a:srgbClr val="87212E"/>
      </a:accent4>
      <a:accent5>
        <a:srgbClr val="BED2EB"/>
      </a:accent5>
      <a:accent6>
        <a:srgbClr val="000000"/>
      </a:accent6>
      <a:hlink>
        <a:srgbClr val="87212E"/>
      </a:hlink>
      <a:folHlink>
        <a:srgbClr val="969696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00000"/>
        </a:solidFill>
        <a:ln w="9525" algn="ctr">
          <a:noFill/>
          <a:round/>
          <a:headEnd/>
          <a:tailEnd/>
        </a:ln>
      </a:spPr>
      <a:bodyPr/>
      <a:lstStyle>
        <a:defPPr eaLnBrk="1" hangingPunct="1">
          <a:spcBef>
            <a:spcPct val="0"/>
          </a:spcBef>
          <a:buFontTx/>
          <a:buNone/>
          <a:defRPr sz="1800">
            <a:latin typeface="Huni_Quorum Medium BT" panose="020E0603030505020404" pitchFamily="34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A_PPT_sablon10_uj_arculat_16_9.potm" id="{2E9EB687-FC51-4DD9-BBCA-D37ABFC19FC5}" vid="{AA7CEAB8-FC1F-4C71-9BFE-982F7E243BF9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ARA_PPT_sablon10_16_9</Template>
  <TotalTime>0</TotalTime>
  <Words>1125</Words>
  <Application>Microsoft Office PowerPoint</Application>
  <PresentationFormat>Szélesvásznú</PresentationFormat>
  <Paragraphs>218</Paragraphs>
  <Slides>26</Slides>
  <Notes>0</Notes>
  <HiddenSlides>0</HiddenSlides>
  <MMClips>4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4" baseType="lpstr">
      <vt:lpstr>Arial</vt:lpstr>
      <vt:lpstr>Arial Narrow</vt:lpstr>
      <vt:lpstr>Calibri</vt:lpstr>
      <vt:lpstr>Huni_Quorum Medium BT</vt:lpstr>
      <vt:lpstr>Times New Roman</vt:lpstr>
      <vt:lpstr>Wingdings</vt:lpstr>
      <vt:lpstr>ARA_PPT_sablon10_16_9</vt:lpstr>
      <vt:lpstr>Equation</vt:lpstr>
      <vt:lpstr>Vorlesung 14.Woche</vt:lpstr>
      <vt:lpstr>Wiederholung</vt:lpstr>
      <vt:lpstr>Wiederholung</vt:lpstr>
      <vt:lpstr>Wiederholung</vt:lpstr>
      <vt:lpstr> </vt:lpstr>
      <vt:lpstr> </vt:lpstr>
      <vt:lpstr> </vt:lpstr>
      <vt:lpstr>Ende</vt:lpstr>
      <vt:lpstr>Hydrostatik</vt:lpstr>
      <vt:lpstr>Kontinuitätsatz</vt:lpstr>
      <vt:lpstr>Kontinuitätsatz</vt:lpstr>
      <vt:lpstr>euler’sche gleichung</vt:lpstr>
      <vt:lpstr>Bernoulli’sche Gleichung</vt:lpstr>
      <vt:lpstr>CFD Computational fluid dynamics</vt:lpstr>
      <vt:lpstr>grenzschichten</vt:lpstr>
      <vt:lpstr>verlustbeiwert</vt:lpstr>
      <vt:lpstr>rohrwärmetauscher</vt:lpstr>
      <vt:lpstr>CFD Berechnung</vt:lpstr>
      <vt:lpstr>strömungstechnische berechnung</vt:lpstr>
      <vt:lpstr>Vorgang der Berechnung</vt:lpstr>
      <vt:lpstr>Ergebnis</vt:lpstr>
      <vt:lpstr> </vt:lpstr>
      <vt:lpstr>strömung in einem schmetterlingventil</vt:lpstr>
      <vt:lpstr> </vt:lpstr>
      <vt:lpstr>Ergebnis</vt:lpstr>
      <vt:lpstr>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Csaba Horváth</dc:creator>
  <cp:lastModifiedBy>Dr. Istók Balázs</cp:lastModifiedBy>
  <cp:revision>733</cp:revision>
  <dcterms:created xsi:type="dcterms:W3CDTF">2020-03-17T07:35:29Z</dcterms:created>
  <dcterms:modified xsi:type="dcterms:W3CDTF">2020-05-18T06:27:00Z</dcterms:modified>
</cp:coreProperties>
</file>