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22"/>
  </p:notesMasterIdLst>
  <p:sldIdLst>
    <p:sldId id="287" r:id="rId2"/>
    <p:sldId id="292" r:id="rId3"/>
    <p:sldId id="291" r:id="rId4"/>
    <p:sldId id="290" r:id="rId5"/>
    <p:sldId id="289" r:id="rId6"/>
    <p:sldId id="288" r:id="rId7"/>
    <p:sldId id="293" r:id="rId8"/>
    <p:sldId id="256" r:id="rId9"/>
    <p:sldId id="267" r:id="rId10"/>
    <p:sldId id="269" r:id="rId11"/>
    <p:sldId id="273" r:id="rId12"/>
    <p:sldId id="272" r:id="rId13"/>
    <p:sldId id="274" r:id="rId14"/>
    <p:sldId id="275" r:id="rId15"/>
    <p:sldId id="281" r:id="rId16"/>
    <p:sldId id="280" r:id="rId17"/>
    <p:sldId id="282" r:id="rId18"/>
    <p:sldId id="283" r:id="rId19"/>
    <p:sldId id="284" r:id="rId20"/>
    <p:sldId id="286" r:id="rId2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2157"/>
    <a:srgbClr val="7C98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CFBC9-044B-48E9-894A-532C35E4EB8E}" type="datetimeFigureOut">
              <a:rPr lang="hu-HU" smtClean="0"/>
              <a:pPr/>
              <a:t>2013.04.05.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00878-B1FF-4D82-8054-BB7088D21BA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9652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00878-B1FF-4D82-8054-BB7088D21BAB}" type="slidenum">
              <a:rPr lang="hu-HU" smtClean="0"/>
              <a:pPr/>
              <a:t>9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00878-B1FF-4D82-8054-BB7088D21BAB}" type="slidenum">
              <a:rPr lang="hu-HU" smtClean="0"/>
              <a:pPr/>
              <a:t>10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FDA6DF38-156B-431E-B5F9-291FCE47AE83}" type="datetime1">
              <a:rPr lang="hu-HU" smtClean="0"/>
              <a:pPr/>
              <a:t>2013.04.05.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87BFDC-A02A-4DF4-9CAD-F0B28588937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46F55-0039-4FFB-B5F0-A3589B3B7F12}" type="datetime1">
              <a:rPr lang="hu-HU" smtClean="0"/>
              <a:pPr/>
              <a:t>2013.04.05.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487BFDC-A02A-4DF4-9CAD-F0B28588937E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7" name="Téglalap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60D4E-2B7A-4D4B-A9AF-7C06423569AE}" type="datetime1">
              <a:rPr lang="hu-HU" smtClean="0"/>
              <a:pPr/>
              <a:t>2013.04.05.</a:t>
            </a:fld>
            <a:endParaRPr lang="hu-HU"/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487BFDC-A02A-4DF4-9CAD-F0B28588937E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4" name="Élőláb hely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8" name="Dátum helye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158B0D2-35DC-487A-B329-379A10492B73}" type="datetime1">
              <a:rPr lang="hu-HU" smtClean="0"/>
              <a:pPr/>
              <a:t>2013.04.05.</a:t>
            </a:fld>
            <a:endParaRPr lang="hu-HU"/>
          </a:p>
        </p:txBody>
      </p:sp>
      <p:sp>
        <p:nvSpPr>
          <p:cNvPr id="10" name="Dia számának hely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487BFDC-A02A-4DF4-9CAD-F0B28588937E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2" name="Élőláb helye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E76E26E-463E-4243-A368-185A71B3D710}" type="datetime1">
              <a:rPr lang="hu-HU" smtClean="0"/>
              <a:pPr/>
              <a:t>2013.04.05.</a:t>
            </a:fld>
            <a:endParaRPr lang="hu-HU"/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487BFDC-A02A-4DF4-9CAD-F0B28588937E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4" name="Élőláb helye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u-HU"/>
          </a:p>
        </p:txBody>
      </p:sp>
      <p:sp>
        <p:nvSpPr>
          <p:cNvPr id="16" name="Szöveg helye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5" name="Szöveg helye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A827-76CF-4D4F-8791-87A5E7142264}" type="datetime1">
              <a:rPr lang="hu-HU" smtClean="0"/>
              <a:pPr/>
              <a:t>2013.04.05.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487BFDC-A02A-4DF4-9CAD-F0B28588937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4B06D-FE87-4203-BBDC-BBA71CF55588}" type="datetime1">
              <a:rPr lang="hu-HU" smtClean="0"/>
              <a:pPr/>
              <a:t>2013.04.05.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87BFDC-A02A-4DF4-9CAD-F0B28588937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32B27-2BB7-48E7-8C7F-2325678F8943}" type="datetime1">
              <a:rPr lang="hu-HU" smtClean="0"/>
              <a:pPr/>
              <a:t>2013.04.05.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487BFDC-A02A-4DF4-9CAD-F0B28588937E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8" name="Téglalap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1" name="Téglalap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76B08AA-E7EB-42A3-B4F6-B3CE195961F0}" type="datetime1">
              <a:rPr lang="hu-HU" smtClean="0"/>
              <a:pPr/>
              <a:t>2013.04.05.</a:t>
            </a:fld>
            <a:endParaRPr lang="hu-HU"/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487BFDC-A02A-4DF4-9CAD-F0B28588937E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4" name="Élőláb helye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2D87-8584-435E-9415-EF92AADE7E73}" type="datetime1">
              <a:rPr lang="hu-HU" smtClean="0"/>
              <a:pPr/>
              <a:t>2013.04.05.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7BFDC-A02A-4DF4-9CAD-F0B28588937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EA71F38D-7565-41BA-9EE2-04FFEFB67494}" type="datetime1">
              <a:rPr lang="hu-HU" smtClean="0"/>
              <a:pPr/>
              <a:t>2013.04.05.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7" name="Téglalap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487BFDC-A02A-4DF4-9CAD-F0B28588937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42DC1F2-7DB8-4245-88CD-3F3C7CA3C28E}" type="datetime1">
              <a:rPr lang="hu-HU" smtClean="0"/>
              <a:pPr/>
              <a:t>2013.04.05.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Téglalap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487BFDC-A02A-4DF4-9CAD-F0B28588937E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7BFDC-A02A-4DF4-9CAD-F0B28588937E}" type="slidenum">
              <a:rPr lang="hu-HU" smtClean="0"/>
              <a:pPr/>
              <a:t>1</a:t>
            </a:fld>
            <a:endParaRPr lang="hu-HU"/>
          </a:p>
        </p:txBody>
      </p:sp>
      <p:pic>
        <p:nvPicPr>
          <p:cNvPr id="1026" name="Picture 2" descr="C:\Jeno\BME_3_MUNKAK\Kármán-Tódor-Szélcsatorna-Laboratórium\projektek\04_NPL_futoszalag\MovingGround\NPL_Futoszalag\hallgatok\LázárLevente_BMEGEVGAG06\2013tavasz\20130404_3Dképek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7200800" cy="5409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80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7BFDC-A02A-4DF4-9CAD-F0B28588937E}" type="slidenum">
              <a:rPr lang="hu-HU" smtClean="0"/>
              <a:pPr/>
              <a:t>2</a:t>
            </a:fld>
            <a:endParaRPr lang="hu-HU"/>
          </a:p>
        </p:txBody>
      </p:sp>
      <p:pic>
        <p:nvPicPr>
          <p:cNvPr id="2050" name="Picture 2" descr="C:\Jeno\BME_3_MUNKAK\Kármán-Tódor-Szélcsatorna-Laboratórium\projektek\04_NPL_futoszalag\MovingGround\NPL_Futoszalag\hallgatok\LázárLevente_BMEGEVGAG06\2013tavasz\20130404_3Dképek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0648"/>
            <a:ext cx="5832648" cy="553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62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7BFDC-A02A-4DF4-9CAD-F0B28588937E}" type="slidenum">
              <a:rPr lang="hu-HU" smtClean="0"/>
              <a:pPr/>
              <a:t>3</a:t>
            </a:fld>
            <a:endParaRPr lang="hu-HU"/>
          </a:p>
        </p:txBody>
      </p:sp>
      <p:pic>
        <p:nvPicPr>
          <p:cNvPr id="3074" name="Picture 2" descr="C:\Jeno\BME_3_MUNKAK\Kármán-Tódor-Szélcsatorna-Laboratórium\projektek\04_NPL_futoszalag\MovingGround\NPL_Futoszalag\hallgatok\LázárLevente_BMEGEVGAG06\2013tavasz\20130404_3Dképek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5611"/>
            <a:ext cx="7488832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62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7BFDC-A02A-4DF4-9CAD-F0B28588937E}" type="slidenum">
              <a:rPr lang="hu-HU" smtClean="0"/>
              <a:pPr/>
              <a:t>4</a:t>
            </a:fld>
            <a:endParaRPr lang="hu-HU"/>
          </a:p>
        </p:txBody>
      </p:sp>
      <p:pic>
        <p:nvPicPr>
          <p:cNvPr id="4098" name="Picture 2" descr="C:\Jeno\BME_3_MUNKAK\Kármán-Tódor-Szélcsatorna-Laboratórium\projektek\04_NPL_futoszalag\MovingGround\NPL_Futoszalag\hallgatok\LázárLevente_BMEGEVGAG06\2013tavasz\20130404_3Dképek\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1" t="16322" r="9090" b="16322"/>
          <a:stretch/>
        </p:blipFill>
        <p:spPr bwMode="auto">
          <a:xfrm>
            <a:off x="1547664" y="188639"/>
            <a:ext cx="7304314" cy="566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62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7BFDC-A02A-4DF4-9CAD-F0B28588937E}" type="slidenum">
              <a:rPr lang="hu-HU" smtClean="0"/>
              <a:pPr/>
              <a:t>5</a:t>
            </a:fld>
            <a:endParaRPr lang="hu-HU"/>
          </a:p>
        </p:txBody>
      </p:sp>
      <p:pic>
        <p:nvPicPr>
          <p:cNvPr id="5122" name="Picture 2" descr="C:\Jeno\BME_3_MUNKAK\Kármán-Tódor-Szélcsatorna-Laboratórium\projektek\04_NPL_futoszalag\MovingGround\NPL_Futoszalag\hallgatok\LázárLevente_BMEGEVGAG06\2013tavasz\20130404_3Dképek\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5" t="11638" r="5023" b="4722"/>
          <a:stretch/>
        </p:blipFill>
        <p:spPr bwMode="auto">
          <a:xfrm>
            <a:off x="611560" y="260647"/>
            <a:ext cx="7704856" cy="556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62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7BFDC-A02A-4DF4-9CAD-F0B28588937E}" type="slidenum">
              <a:rPr lang="hu-HU" smtClean="0"/>
              <a:pPr/>
              <a:t>6</a:t>
            </a:fld>
            <a:endParaRPr lang="hu-HU"/>
          </a:p>
        </p:txBody>
      </p:sp>
      <p:pic>
        <p:nvPicPr>
          <p:cNvPr id="6146" name="Picture 2" descr="C:\Jeno\BME_3_MUNKAK\Kármán-Tódor-Szélcsatorna-Laboratórium\projektek\04_NPL_futoszalag\MovingGround\NPL_Futoszalag\hallgatok\LázárLevente_BMEGEVGAG06\2013tavasz\20130404_3Dképek\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8" t="3499" r="15476" b="9283"/>
          <a:stretch/>
        </p:blipFill>
        <p:spPr bwMode="auto">
          <a:xfrm>
            <a:off x="971600" y="332656"/>
            <a:ext cx="6840760" cy="555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62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7BFDC-A02A-4DF4-9CAD-F0B28588937E}" type="slidenum">
              <a:rPr lang="hu-HU" smtClean="0"/>
              <a:pPr/>
              <a:t>7</a:t>
            </a:fld>
            <a:endParaRPr lang="hu-HU"/>
          </a:p>
        </p:txBody>
      </p:sp>
      <p:pic>
        <p:nvPicPr>
          <p:cNvPr id="7170" name="Picture 2" descr="C:\Jeno\BME_3_MUNKAK\Kármán-Tódor-Szélcsatorna-Laboratórium\projektek\04_NPL_futoszalag\MovingGround\NPL_Futoszalag\hallgatok\LázárLevente_BMEGEVGAG06\2013tavasz\20130404_3Dképek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704966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1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9552" y="2924944"/>
            <a:ext cx="7851648" cy="2376264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Mozgó talajt szimuláló futószalag vezérlésének megtervezése</a:t>
            </a:r>
            <a:br>
              <a:rPr lang="hu-HU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Dohár Ádám</a:t>
            </a:r>
            <a:br>
              <a:rPr lang="hu-HU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Mechatronika BSC/Gépészeti modellezés</a:t>
            </a:r>
            <a:br>
              <a:rPr lang="hu-HU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hu-HU" dirty="0">
              <a:effectLst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2195736" y="1268760"/>
            <a:ext cx="457200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hu-HU" dirty="0" smtClean="0"/>
              <a:t>BUDAPESTI MŰSZAKI ÉS GAZDASÁGTUDOMÁNYI EGYETEM</a:t>
            </a:r>
          </a:p>
          <a:p>
            <a:pPr algn="ctr">
              <a:lnSpc>
                <a:spcPct val="90000"/>
              </a:lnSpc>
            </a:pPr>
            <a:r>
              <a:rPr lang="hu-HU" dirty="0" smtClean="0"/>
              <a:t>GÉPÉSZMÉRNÖKI KAR</a:t>
            </a:r>
          </a:p>
          <a:p>
            <a:pPr algn="ctr">
              <a:lnSpc>
                <a:spcPct val="90000"/>
              </a:lnSpc>
            </a:pPr>
            <a:r>
              <a:rPr lang="hu-HU" dirty="0" smtClean="0"/>
              <a:t>ÁRAMLÁSTAN TANSZÉK</a:t>
            </a:r>
            <a:endParaRPr lang="hu-HU" dirty="0"/>
          </a:p>
        </p:txBody>
      </p:sp>
      <p:pic>
        <p:nvPicPr>
          <p:cNvPr id="5" name="Kép 4" descr="BME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0"/>
            <a:ext cx="3552825" cy="1285875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23528" y="4869160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 smtClean="0"/>
              <a:t>Témavezető:</a:t>
            </a:r>
          </a:p>
          <a:p>
            <a:pPr algn="ctr"/>
            <a:r>
              <a:rPr lang="hu-HU" sz="2000" dirty="0" smtClean="0"/>
              <a:t>Dr. </a:t>
            </a:r>
            <a:r>
              <a:rPr lang="hu-HU" sz="2000" dirty="0" err="1" smtClean="0"/>
              <a:t>Suda</a:t>
            </a:r>
            <a:r>
              <a:rPr lang="hu-HU" sz="2000" dirty="0" smtClean="0"/>
              <a:t> Jenő Miklós</a:t>
            </a:r>
            <a:endParaRPr lang="hu-H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3D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266" y="4005064"/>
            <a:ext cx="5004733" cy="2498407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Feladat áttekintése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Szakirodalmi áttekintés (különös tekintettel a vezérlésre)</a:t>
            </a:r>
          </a:p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Követelmények összefoglalása NPL szélcsatorna és a futószalag vezérléséhez</a:t>
            </a:r>
          </a:p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Szükséges mérő, jelfeldolgozó és –átalakító eszközök meghatározása, összehasonlítása</a:t>
            </a:r>
          </a:p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Vezérlőrendszer  megtervezése </a:t>
            </a:r>
            <a:r>
              <a:rPr lang="hu-HU" sz="1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LabVIEW</a:t>
            </a: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környezetben </a:t>
            </a:r>
          </a:p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További fejlesztési lehetőségek összefoglalása</a:t>
            </a:r>
            <a:endParaRPr lang="hu-HU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487BFDC-A02A-4DF4-9CAD-F0B28588937E}" type="slidenum">
              <a:rPr lang="hu-HU" smtClean="0"/>
              <a:pPr/>
              <a:t>9</a:t>
            </a:fld>
            <a:r>
              <a:rPr lang="hu-HU" dirty="0" smtClean="0"/>
              <a:t>/12</a:t>
            </a:r>
            <a:endParaRPr lang="hu-HU" dirty="0"/>
          </a:p>
        </p:txBody>
      </p:sp>
      <p:pic>
        <p:nvPicPr>
          <p:cNvPr id="6" name="Kép 5" descr="NPL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645024"/>
            <a:ext cx="3995936" cy="2990470"/>
          </a:xfrm>
          <a:prstGeom prst="rect">
            <a:avLst/>
          </a:prstGeom>
        </p:spPr>
      </p:pic>
      <p:pic>
        <p:nvPicPr>
          <p:cNvPr id="8" name="Picture 2" descr="C:\Users\Dohár Ádám\Dropbox\Egyetem\7. félév\GÉPÉSZ\Szakdoga\Ikarus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47656" y="0"/>
            <a:ext cx="3096344" cy="20476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Szakirodalmi áttekintés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/>
          </a:bodyPr>
          <a:lstStyle/>
          <a:p>
            <a:r>
              <a:rPr lang="hu-H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NASA 1967 </a:t>
            </a:r>
          </a:p>
          <a:p>
            <a:pPr>
              <a:buNone/>
            </a:pPr>
            <a:r>
              <a:rPr lang="hu-H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Tachométer, Sebességprofil változása</a:t>
            </a:r>
          </a:p>
          <a:p>
            <a:r>
              <a:rPr lang="hu-H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BMW 2008 </a:t>
            </a:r>
          </a:p>
          <a:p>
            <a:pPr>
              <a:buNone/>
            </a:pPr>
            <a:r>
              <a:rPr lang="hu-H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Automatizált, 300 km/h</a:t>
            </a:r>
          </a:p>
          <a:p>
            <a:r>
              <a:rPr lang="hu-H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HORIBA </a:t>
            </a:r>
          </a:p>
          <a:p>
            <a:pPr>
              <a:buNone/>
            </a:pPr>
            <a:r>
              <a:rPr lang="hu-H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Nagy mérési pontosság, kereskedelmi forgalomban</a:t>
            </a:r>
          </a:p>
          <a:p>
            <a:r>
              <a:rPr lang="hu-H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Futópadok</a:t>
            </a:r>
          </a:p>
          <a:p>
            <a:pPr>
              <a:buNone/>
            </a:pPr>
            <a:r>
              <a:rPr lang="hu-H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Fontos a sebesség, </a:t>
            </a:r>
            <a:r>
              <a:rPr lang="hu-HU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magneto-</a:t>
            </a:r>
            <a:r>
              <a:rPr lang="hu-H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vagy </a:t>
            </a:r>
            <a:r>
              <a:rPr lang="hu-HU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optoszenzor</a:t>
            </a:r>
            <a:endParaRPr lang="hu-H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Anyag és csomagszállítás</a:t>
            </a:r>
          </a:p>
          <a:p>
            <a:pPr>
              <a:buNone/>
            </a:pPr>
            <a:r>
              <a:rPr lang="hu-H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Inkább teljesítmény, nagy ellenállóság</a:t>
            </a:r>
          </a:p>
          <a:p>
            <a:pPr>
              <a:buNone/>
            </a:pPr>
            <a:endParaRPr lang="hu-H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endParaRPr lang="hu-H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endParaRPr lang="hu-H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endParaRPr lang="hu-H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endParaRPr lang="hu-H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27" name="Picture 3" descr="C:\Users\Dohár Ádám\Dropbox\Egyetem\7. félév\GÉPÉSZ\Szakdoga\bmw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869160"/>
            <a:ext cx="2880320" cy="1617541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0266" y="260648"/>
            <a:ext cx="2440173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0487BFDC-A02A-4DF4-9CAD-F0B28588937E}" type="slidenum">
              <a:rPr lang="hu-HU" smtClean="0"/>
              <a:pPr/>
              <a:t>10</a:t>
            </a:fld>
            <a:r>
              <a:rPr lang="hu-HU" dirty="0" smtClean="0"/>
              <a:t>/12</a:t>
            </a:r>
            <a:endParaRPr lang="hu-HU" dirty="0"/>
          </a:p>
        </p:txBody>
      </p:sp>
      <p:pic>
        <p:nvPicPr>
          <p:cNvPr id="8" name="Kép 7" descr="bmw3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84168" y="2780928"/>
            <a:ext cx="2844281" cy="19003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Követelmények összefoglalása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12648" y="1484784"/>
            <a:ext cx="8153400" cy="5373216"/>
          </a:xfrm>
        </p:spPr>
        <p:txBody>
          <a:bodyPr>
            <a:normAutofit/>
          </a:bodyPr>
          <a:lstStyle/>
          <a:p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Nagy pontosságú szalagsebesség – szélsebesség (0..15m/s)</a:t>
            </a:r>
          </a:p>
          <a:p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Beállási gyorsaság másodlagos</a:t>
            </a:r>
          </a:p>
          <a:p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NPL szélcsatornából ki- és beszerelhetőség</a:t>
            </a:r>
          </a:p>
          <a:p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Másik szélcsatornákkal is kompatibilis és működő rendszer</a:t>
            </a:r>
          </a:p>
          <a:p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Kalibráció (Nyomásmérésen alapuló szélsebességmérés, futószalag geometriai adatain alapuló szalagsebesség)</a:t>
            </a:r>
          </a:p>
          <a:p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NPL vezérlésének korszerűsítése, potenciométer helyett digitális</a:t>
            </a:r>
            <a:endParaRPr lang="hu-HU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Mérőelemek a mérőtéren kívül legyenek</a:t>
            </a:r>
          </a:p>
          <a:p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Biztonságtechnikai elemek (vészleállítás, instabil működés)</a:t>
            </a:r>
          </a:p>
          <a:p>
            <a:r>
              <a:rPr lang="hu-H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Meglévő rendszerelemekhez alkalmazkodás, széleskörű használhatóság, jövőbeli változtatások</a:t>
            </a:r>
          </a:p>
          <a:p>
            <a:r>
              <a:rPr lang="hu-H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LabVIEW</a:t>
            </a:r>
            <a:endParaRPr lang="hu-HU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hu-HU" sz="2400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hu-HU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endParaRPr lang="hu-H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0487BFDC-A02A-4DF4-9CAD-F0B28588937E}" type="slidenum">
              <a:rPr lang="hu-HU" smtClean="0"/>
              <a:pPr/>
              <a:t>11</a:t>
            </a:fld>
            <a:r>
              <a:rPr lang="hu-HU" dirty="0" smtClean="0"/>
              <a:t>/12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586536" cy="824136"/>
          </a:xfrm>
        </p:spPr>
        <p:txBody>
          <a:bodyPr/>
          <a:lstStyle/>
          <a:p>
            <a:r>
              <a:rPr lang="hu-HU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Levegő sebesség mérése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0" y="1556792"/>
            <a:ext cx="4499992" cy="4495800"/>
          </a:xfrm>
        </p:spPr>
        <p:txBody>
          <a:bodyPr>
            <a:normAutofit/>
          </a:bodyPr>
          <a:lstStyle/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Ennek pontossága meghatározza az egész rendszerét</a:t>
            </a:r>
          </a:p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Nyomásmérésen alapuló szélsebességmérés</a:t>
            </a:r>
          </a:p>
          <a:p>
            <a:r>
              <a:rPr lang="hu-HU" sz="1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Nyomástávadó</a:t>
            </a: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 analóg kimenettel</a:t>
            </a:r>
          </a:p>
          <a:p>
            <a:pPr>
              <a:buNone/>
            </a:pPr>
            <a:endParaRPr lang="hu-HU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endParaRPr lang="hu-HU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endParaRPr lang="hu-H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0487BFDC-A02A-4DF4-9CAD-F0B28588937E}" type="slidenum">
              <a:rPr lang="hu-HU" smtClean="0"/>
              <a:pPr/>
              <a:t>12</a:t>
            </a:fld>
            <a:r>
              <a:rPr lang="hu-HU" dirty="0" smtClean="0"/>
              <a:t>/12</a:t>
            </a:r>
            <a:endParaRPr lang="hu-HU" dirty="0"/>
          </a:p>
        </p:txBody>
      </p:sp>
      <p:sp>
        <p:nvSpPr>
          <p:cNvPr id="8" name="Cím 1"/>
          <p:cNvSpPr txBox="1">
            <a:spLocks/>
          </p:cNvSpPr>
          <p:nvPr/>
        </p:nvSpPr>
        <p:spPr>
          <a:xfrm>
            <a:off x="0" y="3140968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Futószalag sebesség</a:t>
            </a:r>
            <a:endParaRPr kumimoji="0" lang="hu-H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artalom helye 2"/>
          <p:cNvSpPr txBox="1">
            <a:spLocks/>
          </p:cNvSpPr>
          <p:nvPr/>
        </p:nvSpPr>
        <p:spPr>
          <a:xfrm>
            <a:off x="0" y="4221088"/>
            <a:ext cx="3635896" cy="2188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hu-HU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Különböző elemek és tényezők hatására a beállított sebességtől eltér a valódi szalagsebesség</a:t>
            </a:r>
            <a:endParaRPr kumimoji="0" lang="hu-HU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" name="Picture 2" descr="C:\Users\Dohár Ádám\Dropbox\Egyetem\7. félév\GÉPÉSZ\Szakdoga\szalagsebessé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962101"/>
            <a:ext cx="5832648" cy="2635251"/>
          </a:xfrm>
          <a:prstGeom prst="rect">
            <a:avLst/>
          </a:prstGeom>
          <a:noFill/>
        </p:spPr>
      </p:pic>
      <p:pic>
        <p:nvPicPr>
          <p:cNvPr id="6146" name="Picture 2" descr="C:\Users\Dohár Ádám\Dropbox\Egyetem\7. félév\GÉPÉSZ\Szakdoga\hibaszamitas2.tif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124744"/>
            <a:ext cx="4211960" cy="26286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Szalag sebességet befolyásoló tényezők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"/>
          </p:nvPr>
        </p:nvGraphicFramePr>
        <p:xfrm>
          <a:off x="611560" y="1340768"/>
          <a:ext cx="8153400" cy="1872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5129"/>
                <a:gridCol w="1800200"/>
                <a:gridCol w="3258071"/>
              </a:tblGrid>
              <a:tr h="31203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 dirty="0">
                          <a:latin typeface="Times New Roman"/>
                          <a:ea typeface="Times New Roman"/>
                          <a:cs typeface="Times New Roman"/>
                        </a:rPr>
                        <a:t>Módosító részegység: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>
                          <a:latin typeface="Times New Roman"/>
                          <a:ea typeface="Times New Roman"/>
                          <a:cs typeface="Times New Roman"/>
                        </a:rPr>
                        <a:t>Becslés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 dirty="0">
                          <a:latin typeface="Times New Roman"/>
                          <a:ea typeface="Times New Roman"/>
                          <a:cs typeface="Times New Roman"/>
                        </a:rPr>
                        <a:t>Módosító érték:</a:t>
                      </a:r>
                    </a:p>
                  </a:txBody>
                  <a:tcPr marL="68580" marR="68580" marT="0" marB="0"/>
                </a:tc>
              </a:tr>
              <a:tr h="31203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 dirty="0">
                          <a:latin typeface="Times New Roman"/>
                          <a:ea typeface="Times New Roman"/>
                          <a:cs typeface="Times New Roman"/>
                        </a:rPr>
                        <a:t>Frekvenciaváltó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 dirty="0">
                          <a:latin typeface="Times New Roman"/>
                          <a:ea typeface="Times New Roman"/>
                          <a:cs typeface="Times New Roman"/>
                        </a:rPr>
                        <a:t>&lt;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>
                          <a:latin typeface="Times New Roman"/>
                          <a:ea typeface="Times New Roman"/>
                          <a:cs typeface="Times New Roman"/>
                        </a:rPr>
                        <a:t>±0,04 Hz</a:t>
                      </a:r>
                    </a:p>
                  </a:txBody>
                  <a:tcPr marL="68580" marR="68580" marT="0" marB="0"/>
                </a:tc>
              </a:tr>
              <a:tr h="31203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>
                          <a:latin typeface="Times New Roman"/>
                          <a:ea typeface="Times New Roman"/>
                          <a:cs typeface="Times New Roman"/>
                        </a:rPr>
                        <a:t>Aszinkron motor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 dirty="0">
                          <a:latin typeface="Times New Roman"/>
                          <a:ea typeface="Times New Roman"/>
                          <a:cs typeface="Times New Roman"/>
                        </a:rPr>
                        <a:t>&gt;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>
                          <a:latin typeface="Times New Roman"/>
                          <a:ea typeface="Times New Roman"/>
                          <a:cs typeface="Times New Roman"/>
                        </a:rPr>
                        <a:t>4,33 %</a:t>
                      </a:r>
                    </a:p>
                  </a:txBody>
                  <a:tcPr marL="68580" marR="68580" marT="0" marB="0"/>
                </a:tc>
              </a:tr>
              <a:tr h="31203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>
                          <a:latin typeface="Times New Roman"/>
                          <a:ea typeface="Times New Roman"/>
                          <a:cs typeface="Times New Roman"/>
                        </a:rPr>
                        <a:t>Tengelykapcsoló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>
                          <a:latin typeface="Times New Roman"/>
                          <a:ea typeface="Times New Roman"/>
                          <a:cs typeface="Times New Roman"/>
                        </a:rPr>
                        <a:t>Állandó állapotban 0</a:t>
                      </a:r>
                    </a:p>
                  </a:txBody>
                  <a:tcPr marL="68580" marR="68580" marT="0" marB="0"/>
                </a:tc>
              </a:tr>
              <a:tr h="31203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>
                          <a:latin typeface="Times New Roman"/>
                          <a:ea typeface="Times New Roman"/>
                          <a:cs typeface="Times New Roman"/>
                        </a:rPr>
                        <a:t>Görgő-szíj kapcsolat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 dirty="0">
                          <a:latin typeface="Times New Roman"/>
                          <a:ea typeface="Times New Roman"/>
                          <a:cs typeface="Times New Roman"/>
                        </a:rPr>
                        <a:t>&gt;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 dirty="0">
                          <a:latin typeface="Times New Roman"/>
                          <a:ea typeface="Times New Roman"/>
                          <a:cs typeface="Times New Roman"/>
                        </a:rPr>
                        <a:t>Elég nagy előfeszítésnél 0</a:t>
                      </a:r>
                    </a:p>
                  </a:txBody>
                  <a:tcPr marL="68580" marR="68580" marT="0" marB="0"/>
                </a:tc>
              </a:tr>
              <a:tr h="31203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 dirty="0">
                          <a:latin typeface="Times New Roman"/>
                          <a:ea typeface="Times New Roman"/>
                          <a:cs typeface="Times New Roman"/>
                        </a:rPr>
                        <a:t>Rugalmas kúszás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>
                          <a:latin typeface="Times New Roman"/>
                          <a:ea typeface="Times New Roman"/>
                          <a:cs typeface="Times New Roman"/>
                        </a:rPr>
                        <a:t>&lt;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5040630" algn="l"/>
                        </a:tabLst>
                      </a:pPr>
                      <a:r>
                        <a:rPr lang="hu-HU" sz="2000" dirty="0">
                          <a:latin typeface="Times New Roman"/>
                          <a:ea typeface="Times New Roman"/>
                          <a:cs typeface="Times New Roman"/>
                        </a:rPr>
                        <a:t>0,05%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611560" y="3429000"/>
            <a:ext cx="40324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hu-H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 szalag megfeszítése kritikus a csúszás elkerüléséhez: 261 N</a:t>
            </a:r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hu-H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 polimer fáradása miatt ezt figyelni kell</a:t>
            </a:r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hu-H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 feszítőgörgőn még lazább szalag esetén sincs csúszás: 195 N (érdemes itt mérni)</a:t>
            </a:r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hu-H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Az aszinkron motor </a:t>
            </a:r>
            <a:r>
              <a:rPr lang="hu-H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szlip</a:t>
            </a:r>
            <a:r>
              <a:rPr lang="hu-H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legnagyobb módosító tényező</a:t>
            </a:r>
          </a:p>
          <a:p>
            <a:pPr>
              <a:buClr>
                <a:srgbClr val="FFC000"/>
              </a:buClr>
              <a:buFont typeface="Wingdings" pitchFamily="2" charset="2"/>
              <a:buChar char="q"/>
            </a:pPr>
            <a:endParaRPr lang="hu-H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endParaRPr lang="hu-HU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hu-HU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0487BFDC-A02A-4DF4-9CAD-F0B28588937E}" type="slidenum">
              <a:rPr lang="hu-HU" smtClean="0"/>
              <a:pPr/>
              <a:t>13</a:t>
            </a:fld>
            <a:r>
              <a:rPr lang="hu-HU" dirty="0" smtClean="0"/>
              <a:t>/12</a:t>
            </a:r>
            <a:endParaRPr lang="hu-HU" dirty="0"/>
          </a:p>
        </p:txBody>
      </p:sp>
      <p:pic>
        <p:nvPicPr>
          <p:cNvPr id="7" name="Kép 6" descr="3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3429000"/>
            <a:ext cx="4109620" cy="3212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hár Ádám\Dropbox\Egyetem\7. félév\GÉPÉSZ\Szakdoga\3D3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3501008"/>
            <a:ext cx="3635896" cy="2852936"/>
          </a:xfrm>
          <a:prstGeom prst="rect">
            <a:avLst/>
          </a:prstGeom>
          <a:noFill/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228600"/>
            <a:ext cx="8442520" cy="990600"/>
          </a:xfrm>
        </p:spPr>
        <p:txBody>
          <a:bodyPr>
            <a:normAutofit/>
          </a:bodyPr>
          <a:lstStyle/>
          <a:p>
            <a:r>
              <a:rPr lang="hu-H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Szalag sebesség mérése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67544" y="1484784"/>
            <a:ext cx="8298504" cy="4968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Mozgó felület sebességét mérő szenzorok</a:t>
            </a: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(Oldalirányú elmozdulás mérése nehézkes)</a:t>
            </a:r>
          </a:p>
          <a:p>
            <a:pPr>
              <a:buFont typeface="Wingdings" pitchFamily="2" charset="2"/>
              <a:buChar char="q"/>
            </a:pP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Számítógépes egér (~4 m/s  </a:t>
            </a:r>
            <a:r>
              <a:rPr lang="hu-HU" sz="1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&lt; 15m/s!, </a:t>
            </a: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felbontás ~400 ~2800 DPI</a:t>
            </a:r>
          </a:p>
          <a:p>
            <a:pPr>
              <a:buFont typeface="Wingdings" pitchFamily="2" charset="2"/>
              <a:buChar char="q"/>
            </a:pP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Nagy sebességű videokamera ( 1000fps, 1MPixel,</a:t>
            </a:r>
            <a:r>
              <a:rPr lang="hu-HU" sz="1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Nagyon drága</a:t>
            </a: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>
              <a:buFont typeface="Wingdings" pitchFamily="2" charset="2"/>
              <a:buChar char="q"/>
            </a:pP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Reflexiós </a:t>
            </a:r>
            <a:r>
              <a:rPr lang="hu-HU" sz="1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optoszenzor</a:t>
            </a: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</a:t>
            </a:r>
            <a:r>
              <a:rPr lang="hu-HU" sz="1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pontatlan, sérülékeny</a:t>
            </a: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>
              <a:buFont typeface="Wingdings" pitchFamily="2" charset="2"/>
              <a:buChar char="q"/>
            </a:pPr>
            <a:endParaRPr lang="hu-HU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0487BFDC-A02A-4DF4-9CAD-F0B28588937E}" type="slidenum">
              <a:rPr lang="hu-HU" smtClean="0"/>
              <a:pPr/>
              <a:t>14</a:t>
            </a:fld>
            <a:r>
              <a:rPr lang="hu-HU" dirty="0" smtClean="0"/>
              <a:t>/12</a:t>
            </a:r>
            <a:endParaRPr lang="hu-HU" dirty="0"/>
          </a:p>
        </p:txBody>
      </p:sp>
      <p:sp>
        <p:nvSpPr>
          <p:cNvPr id="5" name="Tartalom helye 2"/>
          <p:cNvSpPr txBox="1">
            <a:spLocks/>
          </p:cNvSpPr>
          <p:nvPr/>
        </p:nvSpPr>
        <p:spPr>
          <a:xfrm>
            <a:off x="467544" y="2996952"/>
            <a:ext cx="5040560" cy="386104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hu-HU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Elfordulást mérő szenzor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hu-HU" b="0" i="1" u="none" strike="noStrike" kern="1200" cap="none" spc="0" normalizeH="0" baseline="0" noProof="0" dirty="0" smtClean="0">
                <a:ln>
                  <a:noFill/>
                </a:ln>
                <a:solidFill>
                  <a:srgbClr val="0921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Inkrementális </a:t>
            </a:r>
            <a:r>
              <a:rPr kumimoji="0" lang="hu-HU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921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encoder</a:t>
            </a:r>
            <a:r>
              <a:rPr kumimoji="0" lang="hu-HU" b="0" i="1" u="none" strike="noStrike" kern="1200" cap="none" spc="0" normalizeH="0" baseline="0" noProof="0" dirty="0" smtClean="0">
                <a:ln>
                  <a:noFill/>
                </a:ln>
                <a:solidFill>
                  <a:srgbClr val="0921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(n</a:t>
            </a:r>
            <a:r>
              <a:rPr kumimoji="0" lang="hu-HU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agy felbontás, viszonylag olcsó)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hu-HU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	Motor </a:t>
            </a:r>
            <a:r>
              <a:rPr kumimoji="0" lang="hu-HU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szlipje</a:t>
            </a:r>
            <a:r>
              <a:rPr kumimoji="0" lang="hu-HU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a legnagyobb eltérés (ezt kiegyenlítve már javul a</a:t>
            </a:r>
            <a:r>
              <a:rPr kumimoji="0" lang="hu-HU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hu-HU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pontosság)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hu-HU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Elhelyezés: meglévő elem (görgő) elfordulását méri	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hu-HU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Külső nagy tapadású görgőre (</a:t>
            </a:r>
            <a:r>
              <a:rPr kumimoji="0" lang="hu-HU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sok új elem</a:t>
            </a:r>
            <a:r>
              <a:rPr kumimoji="0" lang="hu-HU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hu-HU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Meghajtógörgőre</a:t>
            </a:r>
            <a:r>
              <a:rPr kumimoji="0" lang="hu-HU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: legegyszerűbb konstrukció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hu-HU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Feszítőgörgőre</a:t>
            </a:r>
            <a:r>
              <a:rPr kumimoji="0" lang="hu-HU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: nehézkes konstrukció, de nagyobb pontosság nagyobb feszítés szükségére figyelmeztethet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hu-HU" sz="2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836712"/>
          </a:xfrm>
        </p:spPr>
        <p:txBody>
          <a:bodyPr>
            <a:normAutofit/>
          </a:bodyPr>
          <a:lstStyle/>
          <a:p>
            <a:r>
              <a:rPr lang="hu-HU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Vezérlő rendszer és elemei</a:t>
            </a:r>
            <a:endParaRPr lang="hu-HU" dirty="0"/>
          </a:p>
        </p:txBody>
      </p:sp>
      <p:pic>
        <p:nvPicPr>
          <p:cNvPr id="4" name="Tartalom helye 3" descr="C:\Users\Dohár Ádám\Dropbox\Egyetem\7. félév\GÉPÉSZ\Szakdoga\kapcsolas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5328592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0487BFDC-A02A-4DF4-9CAD-F0B28588937E}" type="slidenum">
              <a:rPr lang="hu-HU" smtClean="0"/>
              <a:pPr/>
              <a:t>15</a:t>
            </a:fld>
            <a:r>
              <a:rPr lang="hu-HU" dirty="0" smtClean="0"/>
              <a:t>/12</a:t>
            </a:r>
            <a:endParaRPr lang="hu-HU" dirty="0"/>
          </a:p>
        </p:txBody>
      </p:sp>
      <p:sp>
        <p:nvSpPr>
          <p:cNvPr id="6" name="Tartalom helye 2"/>
          <p:cNvSpPr txBox="1">
            <a:spLocks/>
          </p:cNvSpPr>
          <p:nvPr/>
        </p:nvSpPr>
        <p:spPr>
          <a:xfrm>
            <a:off x="5724128" y="1988840"/>
            <a:ext cx="3419872" cy="144016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hu-HU" sz="1600" b="0" i="1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További lehetőségek: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hu-HU" sz="1600" b="0" i="1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Szalag lefutást figyelő optikai elem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hu-HU" sz="1600" b="0" i="1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Hőmérők (motor, szalag, futófelület)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hu-HU" sz="1600" b="0" i="1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Vészleállító gomb</a:t>
            </a:r>
            <a:endParaRPr kumimoji="0" lang="hu-HU" sz="1600" b="0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+mn-cs"/>
            </a:endParaRPr>
          </a:p>
        </p:txBody>
      </p:sp>
      <p:graphicFrame>
        <p:nvGraphicFramePr>
          <p:cNvPr id="9" name="Táblázat 8"/>
          <p:cNvGraphicFramePr>
            <a:graphicFrameLocks noGrp="1"/>
          </p:cNvGraphicFramePr>
          <p:nvPr/>
        </p:nvGraphicFramePr>
        <p:xfrm>
          <a:off x="5724128" y="3429000"/>
          <a:ext cx="3419872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936"/>
                <a:gridCol w="1709936"/>
              </a:tblGrid>
              <a:tr h="511570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Eszköz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Hozzávetőleges költség</a:t>
                      </a:r>
                      <a:r>
                        <a:rPr lang="hu-HU" sz="1600" baseline="0" dirty="0" smtClean="0"/>
                        <a:t> (Ft)</a:t>
                      </a:r>
                      <a:endParaRPr lang="hu-HU" sz="1600" dirty="0"/>
                    </a:p>
                  </a:txBody>
                  <a:tcPr/>
                </a:tc>
              </a:tr>
              <a:tr h="323097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PC</a:t>
                      </a:r>
                      <a:r>
                        <a:rPr lang="hu-HU" sz="1600" baseline="0" dirty="0" smtClean="0"/>
                        <a:t> 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100.000</a:t>
                      </a:r>
                    </a:p>
                  </a:txBody>
                  <a:tcPr/>
                </a:tc>
              </a:tr>
              <a:tr h="323097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NI</a:t>
                      </a:r>
                      <a:r>
                        <a:rPr lang="hu-HU" sz="1600" baseline="0" dirty="0" smtClean="0"/>
                        <a:t> USB-6008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47.900</a:t>
                      </a:r>
                      <a:endParaRPr lang="hu-HU" sz="1600" dirty="0"/>
                    </a:p>
                  </a:txBody>
                  <a:tcPr/>
                </a:tc>
              </a:tr>
              <a:tr h="323097">
                <a:tc>
                  <a:txBody>
                    <a:bodyPr/>
                    <a:lstStyle/>
                    <a:p>
                      <a:r>
                        <a:rPr lang="hu-HU" sz="1600" dirty="0" err="1" smtClean="0"/>
                        <a:t>Encoder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60.000</a:t>
                      </a:r>
                      <a:endParaRPr lang="hu-HU" sz="1600" dirty="0"/>
                    </a:p>
                  </a:txBody>
                  <a:tcPr/>
                </a:tc>
              </a:tr>
              <a:tr h="323097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Számláló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20.000</a:t>
                      </a:r>
                      <a:endParaRPr lang="hu-HU" sz="1600" dirty="0"/>
                    </a:p>
                  </a:txBody>
                  <a:tcPr/>
                </a:tc>
              </a:tr>
              <a:tr h="323097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Kábelek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10.000</a:t>
                      </a:r>
                      <a:endParaRPr lang="hu-HU" sz="1600" dirty="0"/>
                    </a:p>
                  </a:txBody>
                  <a:tcPr/>
                </a:tc>
              </a:tr>
              <a:tr h="323097">
                <a:tc>
                  <a:txBody>
                    <a:bodyPr/>
                    <a:lstStyle/>
                    <a:p>
                      <a:r>
                        <a:rPr lang="hu-HU" sz="1600" b="1" dirty="0" smtClean="0"/>
                        <a:t>Összesen</a:t>
                      </a:r>
                      <a:endParaRPr lang="hu-H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/>
                        <a:t>240.000</a:t>
                      </a:r>
                      <a:endParaRPr lang="hu-HU" sz="1600" b="1" dirty="0"/>
                    </a:p>
                  </a:txBody>
                  <a:tcPr/>
                </a:tc>
              </a:tr>
              <a:tr h="323097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+Barométer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40.000</a:t>
                      </a:r>
                      <a:endParaRPr lang="hu-HU" sz="1600" dirty="0"/>
                    </a:p>
                  </a:txBody>
                  <a:tcPr/>
                </a:tc>
              </a:tr>
              <a:tr h="323097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+Hőmérő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10.000</a:t>
                      </a:r>
                      <a:endParaRPr lang="hu-H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Eszközök be- és kimeneti jellemzői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hu-H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467544" y="1588114"/>
          <a:ext cx="8424936" cy="4225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2304256"/>
                <a:gridCol w="864096"/>
                <a:gridCol w="1944216"/>
                <a:gridCol w="1404156"/>
                <a:gridCol w="1404156"/>
              </a:tblGrid>
              <a:tr h="41056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endParaRPr lang="hu-H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Eszköz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Szenzor/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Aktuátor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Tápellátás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Kapcsolat típusa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Ki- / bemeneti feszültség</a:t>
                      </a:r>
                    </a:p>
                  </a:txBody>
                  <a:tcPr marL="68580" marR="68580" marT="0" marB="0"/>
                </a:tc>
              </a:tr>
              <a:tr h="348723">
                <a:tc rowSpan="4">
                  <a:txBody>
                    <a:bodyPr/>
                    <a:lstStyle/>
                    <a:p>
                      <a:pPr marL="0" marR="71755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>
                          <a:latin typeface="Times New Roman"/>
                          <a:ea typeface="Times New Roman"/>
                          <a:cs typeface="Times New Roman"/>
                        </a:rPr>
                        <a:t>Szélcsatorna</a:t>
                      </a: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Nyomástávadó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Sz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24 V DC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Analóg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-2,5…+5V DC</a:t>
                      </a:r>
                    </a:p>
                  </a:txBody>
                  <a:tcPr marL="68580" marR="68580" marT="0" marB="0"/>
                </a:tc>
              </a:tr>
              <a:tr h="348723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>
                          <a:latin typeface="Times New Roman"/>
                          <a:ea typeface="Times New Roman"/>
                          <a:cs typeface="Times New Roman"/>
                        </a:rPr>
                        <a:t>Digitális hőmérő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Sz</a:t>
                      </a:r>
                      <a:endParaRPr lang="hu-H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9 V DC/ 230V AC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RS232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endParaRPr lang="hu-H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0561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>
                          <a:latin typeface="Times New Roman"/>
                          <a:ea typeface="Times New Roman"/>
                          <a:cs typeface="Times New Roman"/>
                        </a:rPr>
                        <a:t>Barométer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Sz</a:t>
                      </a:r>
                      <a:endParaRPr lang="hu-H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>
                          <a:latin typeface="Times New Roman"/>
                          <a:ea typeface="Times New Roman"/>
                          <a:cs typeface="Times New Roman"/>
                        </a:rPr>
                        <a:t>9 V DC/ 230V AC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RS232/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Analóg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endParaRPr lang="hu-H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0…+1 V DC</a:t>
                      </a:r>
                    </a:p>
                  </a:txBody>
                  <a:tcPr marL="68580" marR="68580" marT="0" marB="0"/>
                </a:tc>
              </a:tr>
              <a:tr h="348723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>
                          <a:latin typeface="Times New Roman"/>
                          <a:ea typeface="Times New Roman"/>
                          <a:cs typeface="Times New Roman"/>
                        </a:rPr>
                        <a:t>Ventilátor vezérlőjel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Analóg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0…+10 V DC</a:t>
                      </a:r>
                    </a:p>
                  </a:txBody>
                  <a:tcPr marL="68580" marR="68580" marT="0" marB="0"/>
                </a:tc>
              </a:tr>
              <a:tr h="410561">
                <a:tc rowSpan="3">
                  <a:txBody>
                    <a:bodyPr/>
                    <a:lstStyle/>
                    <a:p>
                      <a:pPr marL="0" marR="71755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Futószalag</a:t>
                      </a: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Frekvenciaváltó jelátalakító kábellel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USB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</a:tr>
              <a:tr h="348723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Encoder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Sz</a:t>
                      </a:r>
                      <a:endParaRPr lang="hu-H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>
                          <a:latin typeface="Times New Roman"/>
                          <a:ea typeface="Times New Roman"/>
                          <a:cs typeface="Times New Roman"/>
                        </a:rPr>
                        <a:t>10…30 V DC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Digitális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0,5 ; U</a:t>
                      </a:r>
                      <a:r>
                        <a:rPr lang="hu-HU" sz="1400" baseline="-25000">
                          <a:latin typeface="Times New Roman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-2 V DC</a:t>
                      </a:r>
                    </a:p>
                  </a:txBody>
                  <a:tcPr marL="68580" marR="68580" marT="0" marB="0"/>
                </a:tc>
              </a:tr>
              <a:tr h="348723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Impulzusszámláló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Sz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>
                          <a:latin typeface="Times New Roman"/>
                          <a:ea typeface="Times New Roman"/>
                          <a:cs typeface="Times New Roman"/>
                        </a:rPr>
                        <a:t>90…260 V DC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>
                          <a:latin typeface="Times New Roman"/>
                          <a:ea typeface="Times New Roman"/>
                          <a:cs typeface="Times New Roman"/>
                        </a:rPr>
                        <a:t>RS232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endParaRPr lang="hu-H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0561">
                <a:tc rowSpan="3">
                  <a:txBody>
                    <a:bodyPr/>
                    <a:lstStyle/>
                    <a:p>
                      <a:pPr marL="0" marR="71755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Egyéb</a:t>
                      </a: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Optikai pozícióérzékelő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Sz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endParaRPr lang="hu-H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>
                          <a:latin typeface="Times New Roman"/>
                          <a:ea typeface="Times New Roman"/>
                          <a:cs typeface="Times New Roman"/>
                        </a:rPr>
                        <a:t>Analóg/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>
                          <a:latin typeface="Times New Roman"/>
                          <a:ea typeface="Times New Roman"/>
                          <a:cs typeface="Times New Roman"/>
                        </a:rPr>
                        <a:t>Digitális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endParaRPr lang="hu-H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0561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Hőmérsékletmérők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Sz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endParaRPr lang="hu-H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Analóg/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Digitális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endParaRPr lang="hu-H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8723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 dirty="0">
                          <a:latin typeface="Times New Roman"/>
                          <a:ea typeface="Times New Roman"/>
                          <a:cs typeface="Times New Roman"/>
                        </a:rPr>
                        <a:t>Nyomógombok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Sz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endParaRPr lang="hu-H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r>
                        <a:rPr lang="hu-HU" sz="1400">
                          <a:latin typeface="Times New Roman"/>
                          <a:ea typeface="Times New Roman"/>
                          <a:cs typeface="Times New Roman"/>
                        </a:rPr>
                        <a:t>Digitális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40630" algn="l"/>
                        </a:tabLst>
                      </a:pPr>
                      <a:endParaRPr lang="hu-H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467544" y="6237312"/>
            <a:ext cx="8751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 USB-6008 segítségével az analóg és digitális be- és kimeneti jelek a számítógépre köthetőek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0487BFDC-A02A-4DF4-9CAD-F0B28588937E}" type="slidenum">
              <a:rPr lang="hu-HU" smtClean="0"/>
              <a:pPr/>
              <a:t>16</a:t>
            </a:fld>
            <a:r>
              <a:rPr lang="hu-HU" dirty="0" smtClean="0"/>
              <a:t>/12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620688"/>
          </a:xfrm>
        </p:spPr>
        <p:txBody>
          <a:bodyPr>
            <a:normAutofit fontScale="90000"/>
          </a:bodyPr>
          <a:lstStyle/>
          <a:p>
            <a:r>
              <a:rPr lang="hu-HU" sz="36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LabVIEW</a:t>
            </a:r>
            <a:r>
              <a:rPr lang="hu-HU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vezérlőrendszer bemutatása</a:t>
            </a:r>
            <a:endParaRPr lang="hu-HU" sz="3200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487BFDC-A02A-4DF4-9CAD-F0B28588937E}" type="slidenum">
              <a:rPr lang="hu-HU" smtClean="0"/>
              <a:pPr/>
              <a:t>17</a:t>
            </a:fld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1"/>
          </p:nvPr>
        </p:nvSpPr>
        <p:spPr>
          <a:xfrm>
            <a:off x="6228184" y="1600200"/>
            <a:ext cx="2915816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Szélsebesség</a:t>
            </a:r>
          </a:p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Mérés</a:t>
            </a:r>
          </a:p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Vezérlés</a:t>
            </a:r>
          </a:p>
          <a:p>
            <a:pPr>
              <a:buNone/>
            </a:pP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Futószalag</a:t>
            </a:r>
          </a:p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</a:t>
            </a:r>
          </a:p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Mért szélsebesség alapján</a:t>
            </a:r>
          </a:p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Állított szélsebesség</a:t>
            </a:r>
          </a:p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Egyénileg</a:t>
            </a:r>
          </a:p>
          <a:p>
            <a:pPr>
              <a:buNone/>
            </a:pP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Mért sebességek kijelzése</a:t>
            </a:r>
          </a:p>
          <a:p>
            <a:pPr>
              <a:buNone/>
            </a:pP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Szélsebességnél mozgó átlagolás (állítható) </a:t>
            </a:r>
            <a:endParaRPr lang="hu-HU" sz="1800" dirty="0"/>
          </a:p>
        </p:txBody>
      </p:sp>
      <p:pic>
        <p:nvPicPr>
          <p:cNvPr id="3074" name="Picture 2" descr="C:\Users\Dohár Ádám\Dropbox\Egyetem\7. félév\GÉPÉSZ\Szakdoga\Labviev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5904655" cy="27840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075" name="Picture 3" descr="C:\Users\Dohár Ádám\Dropbox\Egyetem\7. félév\GÉPÉSZ\Szakdoga\Labviev2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3016"/>
            <a:ext cx="4811761" cy="32849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077" name="Picture 5" descr="C:\Users\Dohár Ádám\Dropbox\Egyetem\7. félév\GÉPÉSZ\Szakdoga\Labviev2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0958" y="5589240"/>
            <a:ext cx="4293042" cy="12687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Dohár Ádám\Dropbox\Egyetem\7. félév\GÉPÉSZ\Szakdoga\Labviev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3960440" cy="1839255"/>
          </a:xfrm>
          <a:prstGeom prst="rect">
            <a:avLst/>
          </a:prstGeom>
          <a:noFill/>
        </p:spPr>
      </p:pic>
      <p:pic>
        <p:nvPicPr>
          <p:cNvPr id="4098" name="Picture 2" descr="C:\Users\Dohár Ádám\Dropbox\Egyetem\7. félév\GÉPÉSZ\Szakdoga\Labviev2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1150" y="1340768"/>
            <a:ext cx="5642850" cy="3393951"/>
          </a:xfrm>
          <a:prstGeom prst="rect">
            <a:avLst/>
          </a:prstGeom>
          <a:noFill/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692696"/>
          </a:xfrm>
        </p:spPr>
        <p:txBody>
          <a:bodyPr>
            <a:normAutofit/>
          </a:bodyPr>
          <a:lstStyle/>
          <a:p>
            <a:r>
              <a:rPr lang="hu-HU" sz="36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LabVIEW</a:t>
            </a:r>
            <a:r>
              <a:rPr lang="hu-HU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vezérlőrendszer bemutatása</a:t>
            </a:r>
            <a:endParaRPr lang="hu-HU" sz="3200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487BFDC-A02A-4DF4-9CAD-F0B28588937E}" type="slidenum">
              <a:rPr lang="hu-HU" smtClean="0"/>
              <a:pPr/>
              <a:t>18</a:t>
            </a:fld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1"/>
          </p:nvPr>
        </p:nvSpPr>
        <p:spPr>
          <a:xfrm>
            <a:off x="611560" y="2564904"/>
            <a:ext cx="2447184" cy="13681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Kalibráció</a:t>
            </a:r>
          </a:p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Legközelebbi pont</a:t>
            </a:r>
          </a:p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Lineáris</a:t>
            </a:r>
          </a:p>
          <a:p>
            <a:r>
              <a:rPr lang="hu-HU" sz="1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Spline</a:t>
            </a:r>
            <a:endParaRPr lang="hu-HU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 descr="C:\Users\Dohár Ádám\Dropbox\Egyetem\7. félév\GÉPÉSZ\Szakdoga\Labviev2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82189"/>
            <a:ext cx="5580112" cy="27758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620688"/>
          </a:xfrm>
        </p:spPr>
        <p:txBody>
          <a:bodyPr>
            <a:normAutofit fontScale="90000"/>
          </a:bodyPr>
          <a:lstStyle/>
          <a:p>
            <a:r>
              <a:rPr lang="hu-HU" sz="36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LabVIEW</a:t>
            </a:r>
            <a:r>
              <a:rPr lang="hu-HU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vezérlőrendszer bemutatása</a:t>
            </a:r>
            <a:endParaRPr lang="hu-HU" sz="3200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300192" y="1600200"/>
            <a:ext cx="2465856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PID szabályozó</a:t>
            </a:r>
          </a:p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Mindkét rendszerre</a:t>
            </a:r>
          </a:p>
          <a:p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Korlátozható kimenet</a:t>
            </a:r>
          </a:p>
          <a:p>
            <a:endParaRPr lang="hu-HU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endParaRPr lang="hu-HU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endParaRPr lang="hu-HU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r>
              <a:rPr lang="hu-HU" sz="1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LabVIEW</a:t>
            </a: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hu-HU" sz="1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Modbus</a:t>
            </a:r>
            <a:r>
              <a:rPr lang="hu-H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hu-HU" sz="1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protocol</a:t>
            </a:r>
            <a:endParaRPr lang="hu-HU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487BFDC-A02A-4DF4-9CAD-F0B28588937E}" type="slidenum">
              <a:rPr lang="hu-HU" smtClean="0"/>
              <a:pPr/>
              <a:t>19</a:t>
            </a:fld>
            <a:endParaRPr lang="hu-HU"/>
          </a:p>
        </p:txBody>
      </p:sp>
      <p:pic>
        <p:nvPicPr>
          <p:cNvPr id="5122" name="Picture 2" descr="C:\Users\Dohár Ádám\Dropbox\Egyetem\7. félév\GÉPÉSZ\Szakdoga\Labviev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548680"/>
            <a:ext cx="6173397" cy="4680520"/>
          </a:xfrm>
          <a:prstGeom prst="rect">
            <a:avLst/>
          </a:prstGeom>
          <a:noFill/>
        </p:spPr>
      </p:pic>
      <p:pic>
        <p:nvPicPr>
          <p:cNvPr id="5123" name="Picture 3" descr="C:\Users\Dohár Ádám\Dropbox\Egyetem\7. félév\GÉPÉSZ\Szakdoga\Labviev2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797152"/>
            <a:ext cx="2571750" cy="1838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9552" y="2924944"/>
            <a:ext cx="7851648" cy="2376264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Köszönöm A figyelmet!</a:t>
            </a:r>
            <a:br>
              <a:rPr lang="hu-HU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hu-HU" dirty="0"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án">
  <a:themeElements>
    <a:clrScheme name="Mediá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á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989</TotalTime>
  <Words>494</Words>
  <Application>Microsoft Office PowerPoint</Application>
  <PresentationFormat>Diavetítés a képernyőre (4:3 oldalarány)</PresentationFormat>
  <Paragraphs>207</Paragraphs>
  <Slides>20</Slides>
  <Notes>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1" baseType="lpstr">
      <vt:lpstr>Medián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Mozgó talajt szimuláló futószalag vezérlésének megtervezése Dohár Ádám Mechatronika BSC/Gépészeti modellezés  </vt:lpstr>
      <vt:lpstr>Feladat áttekintése</vt:lpstr>
      <vt:lpstr>Szakirodalmi áttekintés </vt:lpstr>
      <vt:lpstr>Követelmények összefoglalása</vt:lpstr>
      <vt:lpstr>Levegő sebesség mérése</vt:lpstr>
      <vt:lpstr>Szalag sebességet befolyásoló tényezők</vt:lpstr>
      <vt:lpstr>Szalag sebesség mérése</vt:lpstr>
      <vt:lpstr>Vezérlő rendszer és elemei</vt:lpstr>
      <vt:lpstr>Eszközök be- és kimeneti jellemzői</vt:lpstr>
      <vt:lpstr>LabVIEW vezérlőrendszer bemutatása</vt:lpstr>
      <vt:lpstr>LabVIEW vezérlőrendszer bemutatása</vt:lpstr>
      <vt:lpstr>LabVIEW vezérlőrendszer bemutatása</vt:lpstr>
      <vt:lpstr>Köszönöm A figyelmet!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ICX OCP Program Speech        Ádám Dohár</dc:title>
  <dc:creator>Dohár Ádám</dc:creator>
  <cp:lastModifiedBy>suda</cp:lastModifiedBy>
  <cp:revision>56</cp:revision>
  <dcterms:created xsi:type="dcterms:W3CDTF">2012-12-13T16:25:16Z</dcterms:created>
  <dcterms:modified xsi:type="dcterms:W3CDTF">2013-04-05T13:09:10Z</dcterms:modified>
</cp:coreProperties>
</file>